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notesMasterIdLst>
    <p:notesMasterId r:id="rId43"/>
  </p:notesMasterIdLst>
  <p:sldIdLst>
    <p:sldId id="270" r:id="rId2"/>
    <p:sldId id="389" r:id="rId3"/>
    <p:sldId id="390" r:id="rId4"/>
    <p:sldId id="391" r:id="rId5"/>
    <p:sldId id="392" r:id="rId6"/>
    <p:sldId id="393" r:id="rId7"/>
    <p:sldId id="271" r:id="rId8"/>
    <p:sldId id="278" r:id="rId9"/>
    <p:sldId id="280" r:id="rId10"/>
    <p:sldId id="316" r:id="rId11"/>
    <p:sldId id="315" r:id="rId12"/>
    <p:sldId id="359" r:id="rId13"/>
    <p:sldId id="317" r:id="rId14"/>
    <p:sldId id="383" r:id="rId15"/>
    <p:sldId id="310" r:id="rId16"/>
    <p:sldId id="312" r:id="rId17"/>
    <p:sldId id="313" r:id="rId18"/>
    <p:sldId id="314" r:id="rId19"/>
    <p:sldId id="332" r:id="rId20"/>
    <p:sldId id="333" r:id="rId21"/>
    <p:sldId id="335" r:id="rId22"/>
    <p:sldId id="336" r:id="rId23"/>
    <p:sldId id="346" r:id="rId24"/>
    <p:sldId id="347" r:id="rId25"/>
    <p:sldId id="348" r:id="rId26"/>
    <p:sldId id="343" r:id="rId27"/>
    <p:sldId id="344" r:id="rId28"/>
    <p:sldId id="342" r:id="rId29"/>
    <p:sldId id="345" r:id="rId30"/>
    <p:sldId id="386" r:id="rId31"/>
    <p:sldId id="384" r:id="rId32"/>
    <p:sldId id="387" r:id="rId33"/>
    <p:sldId id="364" r:id="rId34"/>
    <p:sldId id="365" r:id="rId35"/>
    <p:sldId id="366" r:id="rId36"/>
    <p:sldId id="330" r:id="rId37"/>
    <p:sldId id="331" r:id="rId38"/>
    <p:sldId id="329" r:id="rId39"/>
    <p:sldId id="372" r:id="rId40"/>
    <p:sldId id="370" r:id="rId41"/>
    <p:sldId id="358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84C4"/>
    <a:srgbClr val="1CADE4"/>
    <a:srgbClr val="239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C0C96A-7C03-DE4F-EE73-4BF1DFEB18B0}" v="3762" dt="2022-06-28T12:44:25.675"/>
    <p1510:client id="{17B5AD16-2A93-B7AB-A050-DEF0BF565D5F}" v="3853" dt="2022-06-28T10:02:08.922"/>
    <p1510:client id="{2BD1B0DF-88B0-5C42-B160-DDF70C8CB79B}" v="862" dt="2022-06-28T23:03:17.686"/>
    <p1510:client id="{2C216C48-00BC-A1C8-E72C-C469B97BB11A}" v="691" dt="2022-06-28T23:37:04.048"/>
    <p1510:client id="{7D6BE5CE-93FC-A942-88F5-E262926C0D46}" v="44" dt="2022-06-28T19:18:16.852"/>
    <p1510:client id="{DCCB57CC-E7EF-C246-C548-D32384D0E365}" v="650" dt="2022-06-28T18:43:25.978"/>
    <p1510:client id="{DFC88A44-6E51-BE26-8DF5-6E599C03D5F6}" v="2" dt="2022-06-30T16:00:07.037"/>
    <p1510:client id="{FC940587-DF6B-10BE-7AC7-C0197D7C2052}" v="287" dt="2022-06-28T19:37:31.8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58"/>
    <p:restoredTop sz="94673"/>
  </p:normalViewPr>
  <p:slideViewPr>
    <p:cSldViewPr snapToGrid="0">
      <p:cViewPr varScale="1">
        <p:scale>
          <a:sx n="49" d="100"/>
          <a:sy n="49" d="100"/>
        </p:scale>
        <p:origin x="192" y="1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99470-14C1-8849-B630-AC414D5C9866}" type="datetimeFigureOut">
              <a:rPr lang="en-US" smtClean="0"/>
              <a:t>1/9/24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D8B5E-B836-1140-9F92-167016153E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91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6D8B5E-B836-1140-9F92-167016153E6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03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503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7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84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dirty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4753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64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63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181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pPr/>
              <a:t>1/9/24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996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1/9/24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042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5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064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3.wd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6A1AF-82AA-5EEA-D252-30F0C835E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906091"/>
            <a:ext cx="10058400" cy="1347134"/>
          </a:xfrm>
        </p:spPr>
        <p:txBody>
          <a:bodyPr/>
          <a:lstStyle/>
          <a:p>
            <a:r>
              <a:rPr lang="en-US">
                <a:latin typeface="Abadi"/>
              </a:rPr>
              <a:t>Keep Playing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007A4A3-07D1-36F4-E68F-C275DE4DD8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fontScale="97500"/>
          </a:bodyPr>
          <a:lstStyle/>
          <a:p>
            <a:r>
              <a:rPr lang="en-US">
                <a:latin typeface="Abadi"/>
              </a:rPr>
              <a:t>DRP Group 43: VLAD, ADI, OSCAR, NICOLAS</a:t>
            </a:r>
          </a:p>
        </p:txBody>
      </p:sp>
    </p:spTree>
    <p:extLst>
      <p:ext uri="{BB962C8B-B14F-4D97-AF65-F5344CB8AC3E}">
        <p14:creationId xmlns:p14="http://schemas.microsoft.com/office/powerpoint/2010/main" val="4180449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5927ABF-32C2-F01B-B8FB-03F57B3F7A86}"/>
              </a:ext>
            </a:extLst>
          </p:cNvPr>
          <p:cNvSpPr txBox="1"/>
          <p:nvPr/>
        </p:nvSpPr>
        <p:spPr>
          <a:xfrm>
            <a:off x="1213242" y="2354102"/>
            <a:ext cx="9415020" cy="60529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rtl="0">
              <a:defRPr lang="en-GB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5000" baseline="30000">
              <a:latin typeface="Abadi"/>
            </a:endParaRPr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EA3F6FD6-7DE2-ED0C-DEA9-ECDCF7D9058A}"/>
              </a:ext>
            </a:extLst>
          </p:cNvPr>
          <p:cNvSpPr txBox="1"/>
          <p:nvPr/>
        </p:nvSpPr>
        <p:spPr>
          <a:xfrm>
            <a:off x="397867" y="2229518"/>
            <a:ext cx="11407221" cy="240065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>
            <a:defPPr rtl="0">
              <a:defRPr lang="en-GB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>
                <a:latin typeface="Abadi"/>
                <a:cs typeface="Calibri"/>
              </a:rPr>
              <a:t>"To find coaches, we go through mailing lists to try and find some near Imperial, but the lists are never up to date"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069D39-F30E-F179-C7F0-B8A836D622BA}"/>
              </a:ext>
            </a:extLst>
          </p:cNvPr>
          <p:cNvSpPr txBox="1"/>
          <p:nvPr/>
        </p:nvSpPr>
        <p:spPr>
          <a:xfrm>
            <a:off x="7354957" y="4625009"/>
            <a:ext cx="44792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0" i="0" u="none" strike="noStrike">
                <a:solidFill>
                  <a:srgbClr val="000000"/>
                </a:solidFill>
                <a:latin typeface="Abadi"/>
              </a:rPr>
              <a:t>- Angelo, Water Polo treasurer </a:t>
            </a:r>
            <a:r>
              <a:rPr lang="en-US" b="0" i="0">
                <a:latin typeface="Abadi"/>
              </a:rPr>
              <a:t>​</a:t>
            </a:r>
            <a:endParaRPr lang="en-US"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330122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9EA18B-DF9C-CB71-5A9F-C200C528BEA0}"/>
              </a:ext>
            </a:extLst>
          </p:cNvPr>
          <p:cNvSpPr txBox="1"/>
          <p:nvPr/>
        </p:nvSpPr>
        <p:spPr>
          <a:xfrm>
            <a:off x="6092038" y="4304067"/>
            <a:ext cx="5492377" cy="64633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rtl="0">
              <a:defRPr lang="en-GB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  <a:p>
            <a:pPr algn="ctr"/>
            <a:r>
              <a:rPr lang="en-US">
                <a:latin typeface="Abadi"/>
              </a:rPr>
              <a:t>- Keion, Futsal President &amp; Captain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1EF890-78B0-6306-CB33-9EC664DCD3FE}"/>
              </a:ext>
            </a:extLst>
          </p:cNvPr>
          <p:cNvSpPr txBox="1"/>
          <p:nvPr/>
        </p:nvSpPr>
        <p:spPr>
          <a:xfrm>
            <a:off x="2590800" y="176916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649EA18B-DF9C-CB71-5A9F-C200C528BEA0}"/>
              </a:ext>
            </a:extLst>
          </p:cNvPr>
          <p:cNvSpPr txBox="1"/>
          <p:nvPr/>
        </p:nvSpPr>
        <p:spPr>
          <a:xfrm>
            <a:off x="1233321" y="2226801"/>
            <a:ext cx="9726747" cy="240065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rtl="0">
              <a:defRPr lang="en-GB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0">
                <a:latin typeface="Abadi"/>
              </a:rPr>
              <a:t>"I don't even bother trying to find a replacement [referee]....I just cancel the games" </a:t>
            </a:r>
          </a:p>
        </p:txBody>
      </p:sp>
    </p:spTree>
    <p:extLst>
      <p:ext uri="{BB962C8B-B14F-4D97-AF65-F5344CB8AC3E}">
        <p14:creationId xmlns:p14="http://schemas.microsoft.com/office/powerpoint/2010/main" val="2227134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EA9F65BD-17E3-65DF-6F8B-60EE00F7CAB5}"/>
              </a:ext>
            </a:extLst>
          </p:cNvPr>
          <p:cNvSpPr txBox="1">
            <a:spLocks/>
          </p:cNvSpPr>
          <p:nvPr/>
        </p:nvSpPr>
        <p:spPr>
          <a:xfrm>
            <a:off x="1080628" y="2249225"/>
            <a:ext cx="10030109" cy="235245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3500">
                <a:latin typeface="Abadi"/>
                <a:ea typeface="+mj-lt"/>
                <a:cs typeface="+mj-lt"/>
              </a:rPr>
              <a:t>How might we replace existing ways of </a:t>
            </a:r>
            <a:r>
              <a:rPr lang="en-US" sz="3500" b="1">
                <a:solidFill>
                  <a:srgbClr val="FF0000"/>
                </a:solidFill>
                <a:latin typeface="Abadi"/>
                <a:ea typeface="+mj-lt"/>
                <a:cs typeface="+mj-lt"/>
              </a:rPr>
              <a:t>contacting sport professionals</a:t>
            </a:r>
            <a:r>
              <a:rPr lang="en-US" sz="3500">
                <a:latin typeface="Abadi"/>
                <a:ea typeface="+mj-lt"/>
                <a:cs typeface="+mj-lt"/>
              </a:rPr>
              <a:t> by societies at universities through </a:t>
            </a:r>
            <a:r>
              <a:rPr lang="en-US" sz="3500" b="1">
                <a:solidFill>
                  <a:srgbClr val="FF0000"/>
                </a:solidFill>
                <a:latin typeface="Abadi"/>
                <a:ea typeface="+mj-lt"/>
                <a:cs typeface="+mj-lt"/>
              </a:rPr>
              <a:t>offering access</a:t>
            </a:r>
            <a:r>
              <a:rPr lang="en-US" sz="3500">
                <a:latin typeface="Abadi"/>
                <a:ea typeface="+mj-lt"/>
                <a:cs typeface="+mj-lt"/>
              </a:rPr>
              <a:t> to a wide network in order to </a:t>
            </a:r>
            <a:r>
              <a:rPr lang="en-US" sz="3500" b="1">
                <a:solidFill>
                  <a:srgbClr val="FF0000"/>
                </a:solidFill>
                <a:latin typeface="Abadi"/>
                <a:ea typeface="+mj-lt"/>
                <a:cs typeface="+mj-lt"/>
              </a:rPr>
              <a:t>relieve the stress</a:t>
            </a:r>
            <a:r>
              <a:rPr lang="en-US" sz="3500">
                <a:solidFill>
                  <a:srgbClr val="FF0000"/>
                </a:solidFill>
                <a:latin typeface="Abadi"/>
                <a:ea typeface="+mj-lt"/>
                <a:cs typeface="+mj-lt"/>
              </a:rPr>
              <a:t> </a:t>
            </a:r>
            <a:r>
              <a:rPr lang="en-US" sz="3500">
                <a:latin typeface="Abadi"/>
                <a:ea typeface="+mj-lt"/>
                <a:cs typeface="+mj-lt"/>
              </a:rPr>
              <a:t>committee members must handle? </a:t>
            </a:r>
          </a:p>
          <a:p>
            <a:pPr algn="ctr">
              <a:lnSpc>
                <a:spcPct val="100000"/>
              </a:lnSpc>
            </a:pPr>
            <a:endParaRPr lang="en-US" sz="3500">
              <a:latin typeface="Abadi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98201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87B427-3397-9C2E-B88C-103D21DB2A6C}"/>
              </a:ext>
            </a:extLst>
          </p:cNvPr>
          <p:cNvSpPr txBox="1"/>
          <p:nvPr/>
        </p:nvSpPr>
        <p:spPr>
          <a:xfrm>
            <a:off x="1701612" y="2303304"/>
            <a:ext cx="8797817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500" b="1">
                <a:solidFill>
                  <a:srgbClr val="0070C0"/>
                </a:solidFill>
                <a:latin typeface="Abadi"/>
                <a:ea typeface="+mn-lt"/>
                <a:cs typeface="+mn-lt"/>
              </a:rPr>
              <a:t>Our solution is a </a:t>
            </a:r>
            <a:r>
              <a:rPr lang="en-US" sz="3500" b="1">
                <a:solidFill>
                  <a:srgbClr val="00B0F0"/>
                </a:solidFill>
                <a:latin typeface="Abadi"/>
                <a:ea typeface="+mn-lt"/>
                <a:cs typeface="+mn-lt"/>
              </a:rPr>
              <a:t>scheduling application </a:t>
            </a:r>
            <a:r>
              <a:rPr lang="en-US" sz="3500" b="1">
                <a:solidFill>
                  <a:srgbClr val="0070C0"/>
                </a:solidFill>
                <a:latin typeface="Abadi"/>
                <a:ea typeface="+mn-lt"/>
                <a:cs typeface="+mn-lt"/>
              </a:rPr>
              <a:t>that connects sport societies at Universities to sports professionals, letting </a:t>
            </a:r>
            <a:r>
              <a:rPr lang="en-US" sz="3500" b="1" err="1">
                <a:solidFill>
                  <a:srgbClr val="0070C0"/>
                </a:solidFill>
                <a:latin typeface="Abadi"/>
                <a:ea typeface="+mn-lt"/>
                <a:cs typeface="+mn-lt"/>
              </a:rPr>
              <a:t>organisers</a:t>
            </a:r>
            <a:r>
              <a:rPr lang="en-US" sz="3500" b="1">
                <a:solidFill>
                  <a:srgbClr val="0070C0"/>
                </a:solidFill>
                <a:latin typeface="Abadi"/>
                <a:ea typeface="+mn-lt"/>
                <a:cs typeface="+mn-lt"/>
              </a:rPr>
              <a:t> </a:t>
            </a:r>
            <a:r>
              <a:rPr lang="en-US" sz="3500" b="1">
                <a:solidFill>
                  <a:srgbClr val="00B0F0"/>
                </a:solidFill>
                <a:latin typeface="Abadi"/>
                <a:ea typeface="+mn-lt"/>
                <a:cs typeface="+mn-lt"/>
              </a:rPr>
              <a:t>pick the best fit for them</a:t>
            </a:r>
            <a:r>
              <a:rPr lang="en-US" sz="3500" b="1">
                <a:solidFill>
                  <a:srgbClr val="0070C0"/>
                </a:solidFill>
                <a:latin typeface="Abadi"/>
                <a:ea typeface="+mn-lt"/>
                <a:cs typeface="+mn-lt"/>
              </a:rPr>
              <a:t>.</a:t>
            </a:r>
            <a:endParaRPr lang="en-US" sz="3500" b="1">
              <a:solidFill>
                <a:srgbClr val="0070C0"/>
              </a:solidFill>
              <a:latin typeface="Abad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9200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RPDemo2" descr="DRPDemo2">
            <a:hlinkClick r:id="" action="ppaction://media"/>
            <a:extLst>
              <a:ext uri="{FF2B5EF4-FFF2-40B4-BE49-F238E27FC236}">
                <a16:creationId xmlns:a16="http://schemas.microsoft.com/office/drawing/2014/main" id="{09786415-5E5A-1522-4536-902E0506D1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158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22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6A599BDC-8300-ADC7-08CF-78BB92C61B43}"/>
              </a:ext>
            </a:extLst>
          </p:cNvPr>
          <p:cNvSpPr/>
          <p:nvPr/>
        </p:nvSpPr>
        <p:spPr>
          <a:xfrm>
            <a:off x="475854" y="2350624"/>
            <a:ext cx="3132944" cy="3132944"/>
          </a:xfrm>
          <a:prstGeom prst="ellipse">
            <a:avLst/>
          </a:prstGeom>
          <a:solidFill>
            <a:srgbClr val="2396F4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5E5421-1DD5-1283-65BA-2A459DBD3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</a:rPr>
              <a:t>Old Journey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8B977A-1B1C-2A0E-A770-AA0EE4D40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157" y="2811220"/>
            <a:ext cx="1218338" cy="2211752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AAC7B8B-54D2-B9A1-CD6C-5671DDDCB757}"/>
              </a:ext>
            </a:extLst>
          </p:cNvPr>
          <p:cNvSpPr/>
          <p:nvPr/>
        </p:nvSpPr>
        <p:spPr>
          <a:xfrm>
            <a:off x="4676049" y="2350624"/>
            <a:ext cx="3132944" cy="3132944"/>
          </a:xfrm>
          <a:prstGeom prst="ellipse">
            <a:avLst/>
          </a:prstGeom>
          <a:solidFill>
            <a:srgbClr val="2396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5446CB3-99F5-86B8-7807-9E657620AE37}"/>
              </a:ext>
            </a:extLst>
          </p:cNvPr>
          <p:cNvSpPr/>
          <p:nvPr/>
        </p:nvSpPr>
        <p:spPr>
          <a:xfrm>
            <a:off x="8876244" y="2350624"/>
            <a:ext cx="3132944" cy="3132944"/>
          </a:xfrm>
          <a:prstGeom prst="ellipse">
            <a:avLst/>
          </a:prstGeom>
          <a:solidFill>
            <a:srgbClr val="2396F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EFAC83-AFF8-0898-663A-809DF964F957}"/>
              </a:ext>
            </a:extLst>
          </p:cNvPr>
          <p:cNvGrpSpPr/>
          <p:nvPr/>
        </p:nvGrpSpPr>
        <p:grpSpPr>
          <a:xfrm>
            <a:off x="4993785" y="3207443"/>
            <a:ext cx="2522168" cy="1419302"/>
            <a:chOff x="4667323" y="1878743"/>
            <a:chExt cx="6921354" cy="419005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A84D0C5-AE4B-E889-822E-6C88A1B561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7323" y="1878744"/>
              <a:ext cx="2308079" cy="419005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463DE32-2739-1C6E-6072-F87AF19CB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80598" y="1878743"/>
              <a:ext cx="2308079" cy="419005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8343983-ADA7-7C7F-3B9F-AF715B98D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73960" y="1878744"/>
              <a:ext cx="2308080" cy="4190051"/>
            </a:xfrm>
            <a:prstGeom prst="rect">
              <a:avLst/>
            </a:prstGeom>
          </p:spPr>
        </p:pic>
      </p:grpSp>
      <p:pic>
        <p:nvPicPr>
          <p:cNvPr id="15" name="Picture 1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213A2B31-0FA3-C94D-1DF7-C02BB8C9364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930" r="442" b="8998"/>
          <a:stretch/>
        </p:blipFill>
        <p:spPr>
          <a:xfrm>
            <a:off x="9784718" y="2811220"/>
            <a:ext cx="1315995" cy="2432592"/>
          </a:xfrm>
          <a:prstGeom prst="rect">
            <a:avLst/>
          </a:prstGeom>
        </p:spPr>
      </p:pic>
      <p:sp>
        <p:nvSpPr>
          <p:cNvPr id="22" name="Right Arrow 21">
            <a:extLst>
              <a:ext uri="{FF2B5EF4-FFF2-40B4-BE49-F238E27FC236}">
                <a16:creationId xmlns:a16="http://schemas.microsoft.com/office/drawing/2014/main" id="{97EEEFF4-2A6E-5066-7D7B-7F03698ABB69}"/>
              </a:ext>
            </a:extLst>
          </p:cNvPr>
          <p:cNvSpPr/>
          <p:nvPr/>
        </p:nvSpPr>
        <p:spPr>
          <a:xfrm>
            <a:off x="3589099" y="3597055"/>
            <a:ext cx="1086950" cy="640081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541071A9-891A-054B-3B17-21771C00F049}"/>
              </a:ext>
            </a:extLst>
          </p:cNvPr>
          <p:cNvSpPr/>
          <p:nvPr/>
        </p:nvSpPr>
        <p:spPr>
          <a:xfrm>
            <a:off x="7806456" y="3597054"/>
            <a:ext cx="1086950" cy="640081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731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253689AF-E5D7-FADE-0B10-03F6E804373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9119" y="0"/>
            <a:ext cx="12290238" cy="6960358"/>
          </a:xfrm>
          <a:prstGeom prst="rect">
            <a:avLst/>
          </a:prstGeom>
        </p:spPr>
      </p:pic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1BB761F0-49BD-F786-A94E-22965CD8E4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10389" y="601685"/>
            <a:ext cx="3171222" cy="5756988"/>
          </a:xfr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C24729C-2965-E904-7DAA-109331AEC24E}"/>
              </a:ext>
            </a:extLst>
          </p:cNvPr>
          <p:cNvGrpSpPr/>
          <p:nvPr/>
        </p:nvGrpSpPr>
        <p:grpSpPr>
          <a:xfrm>
            <a:off x="121228" y="51955"/>
            <a:ext cx="1782621" cy="1782621"/>
            <a:chOff x="2455365" y="440905"/>
            <a:chExt cx="2606560" cy="2606560"/>
          </a:xfrm>
          <a:solidFill>
            <a:srgbClr val="0070C0"/>
          </a:solidFill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0BB6670-66D7-A753-39E0-4635E3A41F95}"/>
                </a:ext>
              </a:extLst>
            </p:cNvPr>
            <p:cNvSpPr/>
            <p:nvPr/>
          </p:nvSpPr>
          <p:spPr>
            <a:xfrm>
              <a:off x="2455365" y="440905"/>
              <a:ext cx="2606560" cy="26065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47BC81B-7EA2-A494-AD4C-7F298CC40377}"/>
                </a:ext>
              </a:extLst>
            </p:cNvPr>
            <p:cNvSpPr txBox="1"/>
            <p:nvPr/>
          </p:nvSpPr>
          <p:spPr>
            <a:xfrm>
              <a:off x="3046001" y="522065"/>
              <a:ext cx="1433034" cy="2422699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9600">
                  <a:solidFill>
                    <a:schemeClr val="bg1"/>
                  </a:solidFill>
                  <a:latin typeface="Abadi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3533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170681C-F8B5-ECF5-6B17-C4A53E4953A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056" y="-54829"/>
            <a:ext cx="12290238" cy="6960358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6517155-7121-D9F5-AD2B-B78E0147D7C0}"/>
              </a:ext>
            </a:extLst>
          </p:cNvPr>
          <p:cNvGrpSpPr/>
          <p:nvPr/>
        </p:nvGrpSpPr>
        <p:grpSpPr>
          <a:xfrm>
            <a:off x="2328702" y="1304837"/>
            <a:ext cx="7902900" cy="4541208"/>
            <a:chOff x="4665881" y="1878744"/>
            <a:chExt cx="7262705" cy="419005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B22BF18-993E-93C5-3C8E-421EF608B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65881" y="1878744"/>
              <a:ext cx="2308079" cy="419005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C36EC2-9E10-7A52-FD17-E1EA952A1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95711" y="1878744"/>
              <a:ext cx="2308079" cy="419005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61319F-0957-6BE0-9B65-F27518733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20506" y="1878744"/>
              <a:ext cx="2308080" cy="4190051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6C1B7F4C-F7C7-833E-D47A-EBBA00B65C45}"/>
              </a:ext>
            </a:extLst>
          </p:cNvPr>
          <p:cNvSpPr/>
          <p:nvPr/>
        </p:nvSpPr>
        <p:spPr>
          <a:xfrm>
            <a:off x="121228" y="51955"/>
            <a:ext cx="1782621" cy="178262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E010AB-7461-2526-8E86-DC292FC798A2}"/>
              </a:ext>
            </a:extLst>
          </p:cNvPr>
          <p:cNvSpPr txBox="1"/>
          <p:nvPr/>
        </p:nvSpPr>
        <p:spPr>
          <a:xfrm>
            <a:off x="525163" y="107460"/>
            <a:ext cx="928459" cy="156966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9600">
                <a:solidFill>
                  <a:schemeClr val="bg1"/>
                </a:solidFill>
                <a:latin typeface="Abadi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12438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60A35218-9BA2-79D4-93F6-342C3DFE6E4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8238" y="0"/>
            <a:ext cx="12290238" cy="6960358"/>
          </a:xfrm>
          <a:prstGeom prst="rect">
            <a:avLst/>
          </a:prstGeom>
        </p:spPr>
      </p:pic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4BF051CF-4EE7-DD63-95BF-E7EF7716AF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930" r="442" b="8998"/>
          <a:stretch/>
        </p:blipFill>
        <p:spPr>
          <a:xfrm>
            <a:off x="4437255" y="261333"/>
            <a:ext cx="3219411" cy="59526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A759AB-0E67-C5A9-C5B5-0C8427ADF86B}"/>
              </a:ext>
            </a:extLst>
          </p:cNvPr>
          <p:cNvSpPr txBox="1"/>
          <p:nvPr/>
        </p:nvSpPr>
        <p:spPr>
          <a:xfrm>
            <a:off x="557149" y="147216"/>
            <a:ext cx="928459" cy="156966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9600">
                <a:solidFill>
                  <a:schemeClr val="bg1"/>
                </a:solidFill>
                <a:latin typeface="Abadi"/>
              </a:rPr>
              <a:t>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03543F-B1D8-6212-8721-1F5AAA75F978}"/>
              </a:ext>
            </a:extLst>
          </p:cNvPr>
          <p:cNvSpPr/>
          <p:nvPr/>
        </p:nvSpPr>
        <p:spPr>
          <a:xfrm>
            <a:off x="121228" y="51955"/>
            <a:ext cx="1782621" cy="178262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F34BEC-E20D-10B1-6BB4-E9BD56951C4B}"/>
              </a:ext>
            </a:extLst>
          </p:cNvPr>
          <p:cNvSpPr txBox="1"/>
          <p:nvPr/>
        </p:nvSpPr>
        <p:spPr>
          <a:xfrm>
            <a:off x="525163" y="107460"/>
            <a:ext cx="928459" cy="156966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9600">
                <a:solidFill>
                  <a:schemeClr val="bg1"/>
                </a:solidFill>
                <a:latin typeface="Abadi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57638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0D9CB-4882-C54B-CB58-EAEE26724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New Journey</a:t>
            </a:r>
            <a:endParaRPr lang="en-US">
              <a:latin typeface="Abadi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C691FA4-BD7F-782D-8EFA-71CE167EEF06}"/>
              </a:ext>
            </a:extLst>
          </p:cNvPr>
          <p:cNvGrpSpPr/>
          <p:nvPr/>
        </p:nvGrpSpPr>
        <p:grpSpPr>
          <a:xfrm>
            <a:off x="239259" y="2679447"/>
            <a:ext cx="6028796" cy="2243868"/>
            <a:chOff x="475854" y="2350624"/>
            <a:chExt cx="8417552" cy="3132944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87DC4F9-B50E-0B60-73E5-B53025AA96BC}"/>
                </a:ext>
              </a:extLst>
            </p:cNvPr>
            <p:cNvSpPr/>
            <p:nvPr/>
          </p:nvSpPr>
          <p:spPr>
            <a:xfrm>
              <a:off x="475854" y="2350624"/>
              <a:ext cx="3132944" cy="3132944"/>
            </a:xfrm>
            <a:prstGeom prst="ellipse">
              <a:avLst/>
            </a:prstGeom>
            <a:solidFill>
              <a:srgbClr val="2396F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B3F782C8-144C-1E3C-DEAA-4A5D799CF1C3}"/>
                </a:ext>
              </a:extLst>
            </p:cNvPr>
            <p:cNvSpPr/>
            <p:nvPr/>
          </p:nvSpPr>
          <p:spPr>
            <a:xfrm>
              <a:off x="3589099" y="3597055"/>
              <a:ext cx="1086950" cy="640081"/>
            </a:xfrm>
            <a:prstGeom prst="rightArrow">
              <a:avLst>
                <a:gd name="adj1" fmla="val 24603"/>
                <a:gd name="adj2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1F6A82BA-2A45-5DD4-6386-BB1D16B21E66}"/>
                </a:ext>
              </a:extLst>
            </p:cNvPr>
            <p:cNvSpPr/>
            <p:nvPr/>
          </p:nvSpPr>
          <p:spPr>
            <a:xfrm>
              <a:off x="7806456" y="3597054"/>
              <a:ext cx="1086950" cy="640081"/>
            </a:xfrm>
            <a:prstGeom prst="rightArrow">
              <a:avLst>
                <a:gd name="adj1" fmla="val 24603"/>
                <a:gd name="adj2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6EA3AE8-CFC9-88FE-6977-8D8B07C31407}"/>
              </a:ext>
            </a:extLst>
          </p:cNvPr>
          <p:cNvSpPr/>
          <p:nvPr/>
        </p:nvSpPr>
        <p:spPr>
          <a:xfrm>
            <a:off x="8499632" y="3572161"/>
            <a:ext cx="778492" cy="458437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24F727-B692-876D-1096-C0B9AEA56E4B}"/>
              </a:ext>
            </a:extLst>
          </p:cNvPr>
          <p:cNvSpPr txBox="1"/>
          <p:nvPr/>
        </p:nvSpPr>
        <p:spPr>
          <a:xfrm>
            <a:off x="538002" y="3200397"/>
            <a:ext cx="164638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Abadi"/>
              </a:rPr>
              <a:t>Marta posts a new job and coaches start applying</a:t>
            </a:r>
            <a:endParaRPr lang="en-US">
              <a:solidFill>
                <a:schemeClr val="bg1"/>
              </a:solidFill>
              <a:latin typeface="Abadi"/>
              <a:cs typeface="Calibri"/>
            </a:endParaRP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4D8A0720-303A-767C-8778-8EFF4B02C341}"/>
              </a:ext>
            </a:extLst>
          </p:cNvPr>
          <p:cNvSpPr/>
          <p:nvPr/>
        </p:nvSpPr>
        <p:spPr>
          <a:xfrm>
            <a:off x="5491380" y="3572161"/>
            <a:ext cx="778492" cy="458437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9B8B7F-7E4B-916B-58E6-9CD873920FFB}"/>
              </a:ext>
            </a:extLst>
          </p:cNvPr>
          <p:cNvSpPr/>
          <p:nvPr/>
        </p:nvSpPr>
        <p:spPr>
          <a:xfrm>
            <a:off x="3222250" y="2678629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D4A1E63-C6C8-A62C-F002-F65B95B40447}"/>
              </a:ext>
            </a:extLst>
          </p:cNvPr>
          <p:cNvSpPr/>
          <p:nvPr/>
        </p:nvSpPr>
        <p:spPr>
          <a:xfrm>
            <a:off x="6253946" y="2678628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EAC8611-2DC0-C4D3-EE31-DC84FE0964CA}"/>
              </a:ext>
            </a:extLst>
          </p:cNvPr>
          <p:cNvSpPr/>
          <p:nvPr/>
        </p:nvSpPr>
        <p:spPr>
          <a:xfrm>
            <a:off x="9236937" y="2678628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556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217DB-DD3A-105D-72E9-EE9E3D188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Meet Marta</a:t>
            </a:r>
            <a:endParaRPr lang="en-US">
              <a:latin typeface="Abad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F67535-D8CC-8C3F-F578-893D77687176}"/>
              </a:ext>
            </a:extLst>
          </p:cNvPr>
          <p:cNvSpPr txBox="1"/>
          <p:nvPr/>
        </p:nvSpPr>
        <p:spPr>
          <a:xfrm>
            <a:off x="6544437" y="1961011"/>
            <a:ext cx="461038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latin typeface="Abadi"/>
              </a:rPr>
              <a:t>Passionate about her degree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1988A2-DC61-2EDC-0CC0-C491CA586CE8}"/>
              </a:ext>
            </a:extLst>
          </p:cNvPr>
          <p:cNvSpPr txBox="1"/>
          <p:nvPr/>
        </p:nvSpPr>
        <p:spPr>
          <a:xfrm>
            <a:off x="6544437" y="2967672"/>
            <a:ext cx="461486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Abadi"/>
              </a:rPr>
              <a:t>Spends time with her friends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50D71-32EE-F0F4-DF62-5F8D22E192AB}"/>
              </a:ext>
            </a:extLst>
          </p:cNvPr>
          <p:cNvSpPr txBox="1"/>
          <p:nvPr/>
        </p:nvSpPr>
        <p:spPr>
          <a:xfrm>
            <a:off x="6544437" y="3981466"/>
            <a:ext cx="461486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Abadi"/>
              </a:rPr>
              <a:t>Eager to improve at Muay Thai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FF61F9-A0BE-5E11-1DCB-AB187E4F128F}"/>
              </a:ext>
            </a:extLst>
          </p:cNvPr>
          <p:cNvSpPr txBox="1"/>
          <p:nvPr/>
        </p:nvSpPr>
        <p:spPr>
          <a:xfrm>
            <a:off x="6544437" y="5000827"/>
            <a:ext cx="461486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Abadi"/>
              </a:rPr>
              <a:t>Helps others get into sport</a:t>
            </a:r>
          </a:p>
        </p:txBody>
      </p:sp>
      <p:pic>
        <p:nvPicPr>
          <p:cNvPr id="14" name="Picture 13" descr="A picture containing tree, outdoor, person&#10;&#10;Description automatically generated">
            <a:extLst>
              <a:ext uri="{FF2B5EF4-FFF2-40B4-BE49-F238E27FC236}">
                <a16:creationId xmlns:a16="http://schemas.microsoft.com/office/drawing/2014/main" id="{CDAF8615-3DC2-43D4-9CF1-42934C748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671" y="1879851"/>
            <a:ext cx="4179146" cy="420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254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0D9CB-4882-C54B-CB58-EAEE26724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New Journey</a:t>
            </a:r>
            <a:endParaRPr lang="en-US">
              <a:latin typeface="Abadi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C691FA4-BD7F-782D-8EFA-71CE167EEF06}"/>
              </a:ext>
            </a:extLst>
          </p:cNvPr>
          <p:cNvGrpSpPr/>
          <p:nvPr/>
        </p:nvGrpSpPr>
        <p:grpSpPr>
          <a:xfrm>
            <a:off x="2504060" y="2678629"/>
            <a:ext cx="3799036" cy="2243868"/>
            <a:chOff x="3589099" y="2350624"/>
            <a:chExt cx="5304307" cy="3132944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87DC4F9-B50E-0B60-73E5-B53025AA96BC}"/>
                </a:ext>
              </a:extLst>
            </p:cNvPr>
            <p:cNvSpPr/>
            <p:nvPr/>
          </p:nvSpPr>
          <p:spPr>
            <a:xfrm>
              <a:off x="4628657" y="2350624"/>
              <a:ext cx="3132945" cy="3132944"/>
            </a:xfrm>
            <a:prstGeom prst="ellipse">
              <a:avLst/>
            </a:prstGeom>
            <a:solidFill>
              <a:srgbClr val="2396F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B3F782C8-144C-1E3C-DEAA-4A5D799CF1C3}"/>
                </a:ext>
              </a:extLst>
            </p:cNvPr>
            <p:cNvSpPr/>
            <p:nvPr/>
          </p:nvSpPr>
          <p:spPr>
            <a:xfrm>
              <a:off x="3589099" y="3597055"/>
              <a:ext cx="1086950" cy="640081"/>
            </a:xfrm>
            <a:prstGeom prst="rightArrow">
              <a:avLst>
                <a:gd name="adj1" fmla="val 24603"/>
                <a:gd name="adj2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1F6A82BA-2A45-5DD4-6386-BB1D16B21E66}"/>
                </a:ext>
              </a:extLst>
            </p:cNvPr>
            <p:cNvSpPr/>
            <p:nvPr/>
          </p:nvSpPr>
          <p:spPr>
            <a:xfrm>
              <a:off x="7806456" y="3597054"/>
              <a:ext cx="1086950" cy="640081"/>
            </a:xfrm>
            <a:prstGeom prst="rightArrow">
              <a:avLst>
                <a:gd name="adj1" fmla="val 24603"/>
                <a:gd name="adj2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6EA3AE8-CFC9-88FE-6977-8D8B07C31407}"/>
              </a:ext>
            </a:extLst>
          </p:cNvPr>
          <p:cNvSpPr/>
          <p:nvPr/>
        </p:nvSpPr>
        <p:spPr>
          <a:xfrm>
            <a:off x="8499632" y="3572161"/>
            <a:ext cx="778492" cy="458437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4D8A0720-303A-767C-8778-8EFF4B02C341}"/>
              </a:ext>
            </a:extLst>
          </p:cNvPr>
          <p:cNvSpPr/>
          <p:nvPr/>
        </p:nvSpPr>
        <p:spPr>
          <a:xfrm>
            <a:off x="5491380" y="3572161"/>
            <a:ext cx="778492" cy="458437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9B8B7F-7E4B-916B-58E6-9CD873920FFB}"/>
              </a:ext>
            </a:extLst>
          </p:cNvPr>
          <p:cNvSpPr/>
          <p:nvPr/>
        </p:nvSpPr>
        <p:spPr>
          <a:xfrm>
            <a:off x="258374" y="2678626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D4A1E63-C6C8-A62C-F002-F65B95B40447}"/>
              </a:ext>
            </a:extLst>
          </p:cNvPr>
          <p:cNvSpPr/>
          <p:nvPr/>
        </p:nvSpPr>
        <p:spPr>
          <a:xfrm>
            <a:off x="6253946" y="2678628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EAC8611-2DC0-C4D3-EE31-DC84FE0964CA}"/>
              </a:ext>
            </a:extLst>
          </p:cNvPr>
          <p:cNvSpPr/>
          <p:nvPr/>
        </p:nvSpPr>
        <p:spPr>
          <a:xfrm>
            <a:off x="9236937" y="2678628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1E7BBE-9CCF-919C-F734-81CE08BA6BD9}"/>
              </a:ext>
            </a:extLst>
          </p:cNvPr>
          <p:cNvSpPr txBox="1"/>
          <p:nvPr/>
        </p:nvSpPr>
        <p:spPr>
          <a:xfrm>
            <a:off x="3489077" y="3061896"/>
            <a:ext cx="1761836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Abadi"/>
              </a:rPr>
              <a:t>She receives email updates about new offers and can pick the best fit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83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0D9CB-4882-C54B-CB58-EAEE26724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New Journey</a:t>
            </a:r>
            <a:endParaRPr lang="en-US">
              <a:latin typeface="Abadi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C691FA4-BD7F-782D-8EFA-71CE167EEF06}"/>
              </a:ext>
            </a:extLst>
          </p:cNvPr>
          <p:cNvGrpSpPr/>
          <p:nvPr/>
        </p:nvGrpSpPr>
        <p:grpSpPr>
          <a:xfrm>
            <a:off x="2504060" y="2678627"/>
            <a:ext cx="5987174" cy="2243868"/>
            <a:chOff x="3589099" y="2350621"/>
            <a:chExt cx="8359439" cy="3132944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87DC4F9-B50E-0B60-73E5-B53025AA96BC}"/>
                </a:ext>
              </a:extLst>
            </p:cNvPr>
            <p:cNvSpPr/>
            <p:nvPr/>
          </p:nvSpPr>
          <p:spPr>
            <a:xfrm>
              <a:off x="8815593" y="2350621"/>
              <a:ext cx="3132945" cy="3132944"/>
            </a:xfrm>
            <a:prstGeom prst="ellipse">
              <a:avLst/>
            </a:prstGeom>
            <a:solidFill>
              <a:srgbClr val="2396F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B3F782C8-144C-1E3C-DEAA-4A5D799CF1C3}"/>
                </a:ext>
              </a:extLst>
            </p:cNvPr>
            <p:cNvSpPr/>
            <p:nvPr/>
          </p:nvSpPr>
          <p:spPr>
            <a:xfrm>
              <a:off x="3589099" y="3597055"/>
              <a:ext cx="1086950" cy="640081"/>
            </a:xfrm>
            <a:prstGeom prst="rightArrow">
              <a:avLst>
                <a:gd name="adj1" fmla="val 24603"/>
                <a:gd name="adj2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1F6A82BA-2A45-5DD4-6386-BB1D16B21E66}"/>
                </a:ext>
              </a:extLst>
            </p:cNvPr>
            <p:cNvSpPr/>
            <p:nvPr/>
          </p:nvSpPr>
          <p:spPr>
            <a:xfrm>
              <a:off x="7806456" y="3597054"/>
              <a:ext cx="1086950" cy="640081"/>
            </a:xfrm>
            <a:prstGeom prst="rightArrow">
              <a:avLst>
                <a:gd name="adj1" fmla="val 24603"/>
                <a:gd name="adj2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6EA3AE8-CFC9-88FE-6977-8D8B07C31407}"/>
              </a:ext>
            </a:extLst>
          </p:cNvPr>
          <p:cNvSpPr/>
          <p:nvPr/>
        </p:nvSpPr>
        <p:spPr>
          <a:xfrm>
            <a:off x="8499632" y="3572161"/>
            <a:ext cx="778492" cy="458437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4D8A0720-303A-767C-8778-8EFF4B02C341}"/>
              </a:ext>
            </a:extLst>
          </p:cNvPr>
          <p:cNvSpPr/>
          <p:nvPr/>
        </p:nvSpPr>
        <p:spPr>
          <a:xfrm>
            <a:off x="5491380" y="3572161"/>
            <a:ext cx="778492" cy="458437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9B8B7F-7E4B-916B-58E6-9CD873920FFB}"/>
              </a:ext>
            </a:extLst>
          </p:cNvPr>
          <p:cNvSpPr/>
          <p:nvPr/>
        </p:nvSpPr>
        <p:spPr>
          <a:xfrm>
            <a:off x="258374" y="2678626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D4A1E63-C6C8-A62C-F002-F65B95B40447}"/>
              </a:ext>
            </a:extLst>
          </p:cNvPr>
          <p:cNvSpPr/>
          <p:nvPr/>
        </p:nvSpPr>
        <p:spPr>
          <a:xfrm>
            <a:off x="3243312" y="2678626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EAC8611-2DC0-C4D3-EE31-DC84FE0964CA}"/>
              </a:ext>
            </a:extLst>
          </p:cNvPr>
          <p:cNvSpPr/>
          <p:nvPr/>
        </p:nvSpPr>
        <p:spPr>
          <a:xfrm>
            <a:off x="9236937" y="2678628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0F9C43-4445-E2D0-5544-40ECC8185278}"/>
              </a:ext>
            </a:extLst>
          </p:cNvPr>
          <p:cNvSpPr txBox="1"/>
          <p:nvPr/>
        </p:nvSpPr>
        <p:spPr>
          <a:xfrm>
            <a:off x="6408781" y="3113897"/>
            <a:ext cx="1947719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Abadi"/>
                <a:cs typeface="Calibri"/>
              </a:rPr>
              <a:t>She can manage her existing events, see coach information and contact details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15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0D9CB-4882-C54B-CB58-EAEE26724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New Journey</a:t>
            </a:r>
            <a:endParaRPr lang="en-US">
              <a:latin typeface="Abadi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C691FA4-BD7F-782D-8EFA-71CE167EEF06}"/>
              </a:ext>
            </a:extLst>
          </p:cNvPr>
          <p:cNvGrpSpPr/>
          <p:nvPr/>
        </p:nvGrpSpPr>
        <p:grpSpPr>
          <a:xfrm>
            <a:off x="2504060" y="2676441"/>
            <a:ext cx="8982235" cy="2243868"/>
            <a:chOff x="3589099" y="2347569"/>
            <a:chExt cx="12541217" cy="3132944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87DC4F9-B50E-0B60-73E5-B53025AA96BC}"/>
                </a:ext>
              </a:extLst>
            </p:cNvPr>
            <p:cNvSpPr/>
            <p:nvPr/>
          </p:nvSpPr>
          <p:spPr>
            <a:xfrm>
              <a:off x="12997371" y="2347569"/>
              <a:ext cx="3132945" cy="3132944"/>
            </a:xfrm>
            <a:prstGeom prst="ellipse">
              <a:avLst/>
            </a:prstGeom>
            <a:solidFill>
              <a:srgbClr val="2396F4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B3F782C8-144C-1E3C-DEAA-4A5D799CF1C3}"/>
                </a:ext>
              </a:extLst>
            </p:cNvPr>
            <p:cNvSpPr/>
            <p:nvPr/>
          </p:nvSpPr>
          <p:spPr>
            <a:xfrm>
              <a:off x="3589099" y="3597055"/>
              <a:ext cx="1086950" cy="640081"/>
            </a:xfrm>
            <a:prstGeom prst="rightArrow">
              <a:avLst>
                <a:gd name="adj1" fmla="val 24603"/>
                <a:gd name="adj2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1F6A82BA-2A45-5DD4-6386-BB1D16B21E66}"/>
                </a:ext>
              </a:extLst>
            </p:cNvPr>
            <p:cNvSpPr/>
            <p:nvPr/>
          </p:nvSpPr>
          <p:spPr>
            <a:xfrm>
              <a:off x="7806456" y="3597054"/>
              <a:ext cx="1086950" cy="640081"/>
            </a:xfrm>
            <a:prstGeom prst="rightArrow">
              <a:avLst>
                <a:gd name="adj1" fmla="val 24603"/>
                <a:gd name="adj2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6EA3AE8-CFC9-88FE-6977-8D8B07C31407}"/>
              </a:ext>
            </a:extLst>
          </p:cNvPr>
          <p:cNvSpPr/>
          <p:nvPr/>
        </p:nvSpPr>
        <p:spPr>
          <a:xfrm>
            <a:off x="8499632" y="3572161"/>
            <a:ext cx="778492" cy="458437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4D8A0720-303A-767C-8778-8EFF4B02C341}"/>
              </a:ext>
            </a:extLst>
          </p:cNvPr>
          <p:cNvSpPr/>
          <p:nvPr/>
        </p:nvSpPr>
        <p:spPr>
          <a:xfrm>
            <a:off x="5491380" y="3572161"/>
            <a:ext cx="778492" cy="458437"/>
          </a:xfrm>
          <a:prstGeom prst="rightArrow">
            <a:avLst>
              <a:gd name="adj1" fmla="val 24603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9B8B7F-7E4B-916B-58E6-9CD873920FFB}"/>
              </a:ext>
            </a:extLst>
          </p:cNvPr>
          <p:cNvSpPr/>
          <p:nvPr/>
        </p:nvSpPr>
        <p:spPr>
          <a:xfrm>
            <a:off x="258374" y="2678626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D4A1E63-C6C8-A62C-F002-F65B95B40447}"/>
              </a:ext>
            </a:extLst>
          </p:cNvPr>
          <p:cNvSpPr/>
          <p:nvPr/>
        </p:nvSpPr>
        <p:spPr>
          <a:xfrm>
            <a:off x="3243312" y="2678626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EAC8611-2DC0-C4D3-EE31-DC84FE0964CA}"/>
              </a:ext>
            </a:extLst>
          </p:cNvPr>
          <p:cNvSpPr/>
          <p:nvPr/>
        </p:nvSpPr>
        <p:spPr>
          <a:xfrm>
            <a:off x="6226433" y="2678625"/>
            <a:ext cx="2243869" cy="224386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CF44E2-A8A3-0AF5-47C8-BF984629663D}"/>
              </a:ext>
            </a:extLst>
          </p:cNvPr>
          <p:cNvSpPr txBox="1"/>
          <p:nvPr/>
        </p:nvSpPr>
        <p:spPr>
          <a:xfrm>
            <a:off x="9495518" y="2984712"/>
            <a:ext cx="179878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Abadi"/>
              </a:rPr>
              <a:t>After the event, she can rate her experience, so she and other organisers can benefit</a:t>
            </a:r>
            <a:endParaRPr lang="en-US">
              <a:solidFill>
                <a:schemeClr val="bg1"/>
              </a:solidFill>
              <a:latin typeface="Abad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81062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C97B9-70B9-F58A-16D9-80100F29AE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>
                <a:latin typeface="Abadi"/>
                <a:cs typeface="Calibri Light"/>
              </a:rPr>
              <a:t>Human-Centered Design</a:t>
            </a:r>
            <a:endParaRPr lang="en-US" sz="7200"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3620741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72479-AFC3-CB4A-B6E6-7F8D47E12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>
                <a:latin typeface="Abadi"/>
                <a:cs typeface="Calibri Light"/>
              </a:rPr>
              <a:t>Pick the coach you want, not any coach </a:t>
            </a:r>
          </a:p>
        </p:txBody>
      </p:sp>
      <p:pic>
        <p:nvPicPr>
          <p:cNvPr id="12" name="Picture 11" descr="Calendar&#10;&#10;Description automatically generated">
            <a:extLst>
              <a:ext uri="{FF2B5EF4-FFF2-40B4-BE49-F238E27FC236}">
                <a16:creationId xmlns:a16="http://schemas.microsoft.com/office/drawing/2014/main" id="{D011ACEB-4D4B-73A2-F0B7-7711023E4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754" y="2043313"/>
            <a:ext cx="1777271" cy="3957273"/>
          </a:xfrm>
          <a:prstGeom prst="rect">
            <a:avLst/>
          </a:prstGeom>
        </p:spPr>
      </p:pic>
      <p:pic>
        <p:nvPicPr>
          <p:cNvPr id="14" name="Picture 13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1D4415BF-57A1-49F4-762B-650F20567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039" y="2036117"/>
            <a:ext cx="1777271" cy="3957273"/>
          </a:xfrm>
          <a:prstGeom prst="rect">
            <a:avLst/>
          </a:prstGeom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0452766C-56C7-671E-D49C-1DCCF6605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933" y="2031767"/>
            <a:ext cx="1792682" cy="395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ight Arrow 1">
            <a:extLst>
              <a:ext uri="{FF2B5EF4-FFF2-40B4-BE49-F238E27FC236}">
                <a16:creationId xmlns:a16="http://schemas.microsoft.com/office/drawing/2014/main" id="{05345058-247A-921D-AA0F-DE11169D3FFB}"/>
              </a:ext>
            </a:extLst>
          </p:cNvPr>
          <p:cNvSpPr/>
          <p:nvPr/>
        </p:nvSpPr>
        <p:spPr>
          <a:xfrm>
            <a:off x="5551310" y="3659579"/>
            <a:ext cx="1067424" cy="741516"/>
          </a:xfrm>
          <a:prstGeom prst="rightArrow">
            <a:avLst>
              <a:gd name="adj1" fmla="val 20004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4">
            <a:extLst>
              <a:ext uri="{FF2B5EF4-FFF2-40B4-BE49-F238E27FC236}">
                <a16:creationId xmlns:a16="http://schemas.microsoft.com/office/drawing/2014/main" id="{16711F58-EA4C-3E28-884B-0DA0A81525E1}"/>
              </a:ext>
            </a:extLst>
          </p:cNvPr>
          <p:cNvSpPr/>
          <p:nvPr/>
        </p:nvSpPr>
        <p:spPr>
          <a:xfrm>
            <a:off x="2706615" y="3659579"/>
            <a:ext cx="1067424" cy="741516"/>
          </a:xfrm>
          <a:prstGeom prst="rightArrow">
            <a:avLst>
              <a:gd name="adj1" fmla="val 20004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1">
            <a:extLst>
              <a:ext uri="{FF2B5EF4-FFF2-40B4-BE49-F238E27FC236}">
                <a16:creationId xmlns:a16="http://schemas.microsoft.com/office/drawing/2014/main" id="{982EF2A8-5AAA-E009-3617-B25A197EFE9B}"/>
              </a:ext>
            </a:extLst>
          </p:cNvPr>
          <p:cNvSpPr txBox="1"/>
          <p:nvPr/>
        </p:nvSpPr>
        <p:spPr>
          <a:xfrm>
            <a:off x="8741662" y="2931166"/>
            <a:ext cx="2991079" cy="175432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Abadi"/>
                <a:ea typeface="+mn-lt"/>
                <a:cs typeface="+mn-lt"/>
              </a:rPr>
              <a:t>"I have no information about any of these coaches though, how do I know which to choose?" - Javier, UCL Hockey Society</a:t>
            </a:r>
            <a:endParaRPr lang="en-US">
              <a:latin typeface="Abadi"/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672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07AD9-088A-AA28-8BC9-FD8DD8EEB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Qualification Verification </a:t>
            </a:r>
          </a:p>
        </p:txBody>
      </p:sp>
      <p:pic>
        <p:nvPicPr>
          <p:cNvPr id="4" name="Picture 3" descr="Graphical user interface, calendar&#10;&#10;Description automatically generated">
            <a:extLst>
              <a:ext uri="{FF2B5EF4-FFF2-40B4-BE49-F238E27FC236}">
                <a16:creationId xmlns:a16="http://schemas.microsoft.com/office/drawing/2014/main" id="{AB1C78D4-7E88-063E-209E-B5F408ABC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2195" y="2057973"/>
            <a:ext cx="1777271" cy="3957273"/>
          </a:xfrm>
          <a:prstGeom prst="rect">
            <a:avLst/>
          </a:prstGeom>
        </p:spPr>
      </p:pic>
      <p:pic>
        <p:nvPicPr>
          <p:cNvPr id="6" name="Picture 5" descr="Calendar&#10;&#10;Description automatically generated">
            <a:extLst>
              <a:ext uri="{FF2B5EF4-FFF2-40B4-BE49-F238E27FC236}">
                <a16:creationId xmlns:a16="http://schemas.microsoft.com/office/drawing/2014/main" id="{ECB6E4FC-48F5-030E-379F-1A03E6EF1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074" y="2063784"/>
            <a:ext cx="1777271" cy="3957273"/>
          </a:xfrm>
          <a:prstGeom prst="rect">
            <a:avLst/>
          </a:prstGeom>
        </p:spPr>
      </p:pic>
      <p:sp>
        <p:nvSpPr>
          <p:cNvPr id="8" name="Right Arrow 15">
            <a:extLst>
              <a:ext uri="{FF2B5EF4-FFF2-40B4-BE49-F238E27FC236}">
                <a16:creationId xmlns:a16="http://schemas.microsoft.com/office/drawing/2014/main" id="{B4E023C1-35CB-881D-5223-F851ADA193F5}"/>
              </a:ext>
            </a:extLst>
          </p:cNvPr>
          <p:cNvSpPr/>
          <p:nvPr/>
        </p:nvSpPr>
        <p:spPr>
          <a:xfrm>
            <a:off x="6461425" y="3669890"/>
            <a:ext cx="1067424" cy="741516"/>
          </a:xfrm>
          <a:prstGeom prst="rightArrow">
            <a:avLst>
              <a:gd name="adj1" fmla="val 20004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1">
            <a:extLst>
              <a:ext uri="{FF2B5EF4-FFF2-40B4-BE49-F238E27FC236}">
                <a16:creationId xmlns:a16="http://schemas.microsoft.com/office/drawing/2014/main" id="{31C96F55-49CB-4DC3-12D7-FB496C670D85}"/>
              </a:ext>
            </a:extLst>
          </p:cNvPr>
          <p:cNvSpPr txBox="1"/>
          <p:nvPr/>
        </p:nvSpPr>
        <p:spPr>
          <a:xfrm>
            <a:off x="1100992" y="2378159"/>
            <a:ext cx="3150229" cy="295465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latin typeface="Abadi"/>
                <a:ea typeface="+mn-lt"/>
                <a:cs typeface="+mn-lt"/>
              </a:rPr>
              <a:t>"For fencing we require coaches and referees to be certified. Where is this in the app?" - Wan </a:t>
            </a:r>
            <a:r>
              <a:rPr lang="en-US" sz="2400" err="1">
                <a:latin typeface="Abadi"/>
                <a:ea typeface="+mn-lt"/>
                <a:cs typeface="+mn-lt"/>
              </a:rPr>
              <a:t>Hee</a:t>
            </a:r>
            <a:r>
              <a:rPr lang="en-US" sz="2400">
                <a:latin typeface="Abadi"/>
                <a:ea typeface="+mn-lt"/>
                <a:cs typeface="+mn-lt"/>
              </a:rPr>
              <a:t>, Fencing coach &amp; referee</a:t>
            </a:r>
            <a:endParaRPr lang="en-US" sz="2400">
              <a:latin typeface="Abadi"/>
            </a:endParaRPr>
          </a:p>
          <a:p>
            <a:pPr algn="l"/>
            <a:endParaRPr lang="en-US"/>
          </a:p>
        </p:txBody>
      </p:sp>
      <p:pic>
        <p:nvPicPr>
          <p:cNvPr id="3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8728207-7392-6753-300B-F0DDDF20DF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1016" y="2058532"/>
            <a:ext cx="1783760" cy="396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505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7693-7B8D-E794-8DC0-9D4F975E3D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Technical Design</a:t>
            </a:r>
            <a:endParaRPr lang="en-US"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10939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E59D8-3871-3121-DA5A-13658DE10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Choice of Framework &amp; Languages</a:t>
            </a:r>
            <a:endParaRPr lang="en-US">
              <a:latin typeface="Abad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2BBAFD-5574-B572-8009-1D287DEA6E1A}"/>
              </a:ext>
            </a:extLst>
          </p:cNvPr>
          <p:cNvSpPr txBox="1"/>
          <p:nvPr/>
        </p:nvSpPr>
        <p:spPr>
          <a:xfrm>
            <a:off x="854075" y="1952625"/>
            <a:ext cx="9396845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>
                <a:latin typeface="Abadi"/>
              </a:rPr>
              <a:t>Mobile Application</a:t>
            </a:r>
            <a:endParaRPr lang="en-US" sz="2800">
              <a:latin typeface="Abad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sz="2800">
              <a:latin typeface="Abadi"/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latin typeface="Abadi"/>
                <a:cs typeface="Calibri"/>
              </a:rPr>
              <a:t>Flutter</a:t>
            </a:r>
          </a:p>
          <a:p>
            <a:pPr marL="914400" lvl="1" indent="-457200">
              <a:buFont typeface="Courier New"/>
              <a:buChar char="o"/>
            </a:pPr>
            <a:r>
              <a:rPr lang="en-US" sz="2800">
                <a:latin typeface="Abadi"/>
                <a:cs typeface="Calibri"/>
              </a:rPr>
              <a:t>Highly customizable – Material Design out of the box</a:t>
            </a:r>
            <a:endParaRPr lang="en-US" sz="2800" b="1">
              <a:latin typeface="Abadi"/>
              <a:cs typeface="Calibri"/>
            </a:endParaRPr>
          </a:p>
          <a:p>
            <a:pPr marL="914400" lvl="1" indent="-457200">
              <a:buFont typeface="Courier New"/>
              <a:buChar char="o"/>
            </a:pPr>
            <a:r>
              <a:rPr lang="en-US" sz="2800">
                <a:latin typeface="Abadi"/>
                <a:cs typeface="Calibri"/>
              </a:rPr>
              <a:t>Reliability &amp; Flexibility – Cross platform &amp; support for older devices</a:t>
            </a:r>
          </a:p>
          <a:p>
            <a:pPr marL="914400" lvl="1" indent="-457200">
              <a:buFont typeface="Courier New"/>
              <a:buChar char="o"/>
            </a:pPr>
            <a:endParaRPr lang="en-US" sz="2800">
              <a:latin typeface="Abadi"/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latin typeface="Abadi"/>
                <a:cs typeface="Calibri"/>
              </a:rPr>
              <a:t>Django</a:t>
            </a:r>
            <a:endParaRPr lang="en-US" sz="2800">
              <a:latin typeface="Abadi"/>
              <a:cs typeface="Calibri"/>
            </a:endParaRPr>
          </a:p>
          <a:p>
            <a:pPr marL="914400" lvl="1" indent="-457200">
              <a:buFont typeface="Courier New"/>
              <a:buChar char="o"/>
            </a:pPr>
            <a:r>
              <a:rPr lang="en-US" sz="2800">
                <a:latin typeface="Abadi"/>
                <a:cs typeface="Calibri"/>
              </a:rPr>
              <a:t>Support for fast development and quick iterations</a:t>
            </a:r>
            <a:endParaRPr lang="en-US" sz="2800" b="1">
              <a:latin typeface="Abadi"/>
              <a:cs typeface="Calibri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53AA754-CF86-F35A-95EE-A9F405BE1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0298" y="2160359"/>
            <a:ext cx="3108325" cy="886136"/>
          </a:xfrm>
          <a:prstGeom prst="rect">
            <a:avLst/>
          </a:prstGeom>
        </p:spPr>
      </p:pic>
      <p:pic>
        <p:nvPicPr>
          <p:cNvPr id="6" name="Picture 6" descr="Logo&#10;&#10;Description automatically generated">
            <a:extLst>
              <a:ext uri="{FF2B5EF4-FFF2-40B4-BE49-F238E27FC236}">
                <a16:creationId xmlns:a16="http://schemas.microsoft.com/office/drawing/2014/main" id="{5D01F92D-61A5-9993-180E-B7F720502B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0864" y="4331485"/>
            <a:ext cx="2838450" cy="98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0071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240A2FC-E2C3-458D-96B4-5DF9028D93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097929-F3D6-4D1F-8AFC-CF348171A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074C91-9045-414B-B5F9-567DAE3EE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150971-0BF0-034C-E8D9-E4C8848BA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tx1">
                    <a:lumMod val="85000"/>
                    <a:lumOff val="15000"/>
                  </a:schemeClr>
                </a:solidFill>
                <a:latin typeface="Abadi"/>
              </a:rPr>
              <a:t>System Diagram</a:t>
            </a:r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5F52E47B-1754-6E68-C18B-DE0A38239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39" y="232675"/>
            <a:ext cx="7899350" cy="606650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2B9BBBC4-97A3-47D2-BFFE-A68530CDB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3FCD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8967BEA-EA6A-4FF1-94E2-B010B61A3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328594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57693-7B8D-E794-8DC0-9D4F975E3D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>
                <a:latin typeface="Abadi"/>
                <a:cs typeface="Calibri Light"/>
              </a:rPr>
              <a:t>Conclusion &amp; Evaluation</a:t>
            </a:r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1622983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217DB-DD3A-105D-72E9-EE9E3D188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Meet Marta</a:t>
            </a:r>
            <a:endParaRPr lang="en-US">
              <a:latin typeface="Abad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F67535-D8CC-8C3F-F578-893D77687176}"/>
              </a:ext>
            </a:extLst>
          </p:cNvPr>
          <p:cNvSpPr txBox="1"/>
          <p:nvPr/>
        </p:nvSpPr>
        <p:spPr>
          <a:xfrm>
            <a:off x="6544437" y="1961011"/>
            <a:ext cx="461038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Lots of responsibilities</a:t>
            </a:r>
            <a:endParaRPr lang="en-US" sz="2400">
              <a:latin typeface="Abadi"/>
              <a:ea typeface="+mn-lt"/>
              <a:cs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1988A2-DC61-2EDC-0CC0-C491CA586CE8}"/>
              </a:ext>
            </a:extLst>
          </p:cNvPr>
          <p:cNvSpPr txBox="1"/>
          <p:nvPr/>
        </p:nvSpPr>
        <p:spPr>
          <a:xfrm>
            <a:off x="6544437" y="2967672"/>
            <a:ext cx="461486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Abadi"/>
              </a:rPr>
              <a:t>Spends time with her friends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50D71-32EE-F0F4-DF62-5F8D22E192AB}"/>
              </a:ext>
            </a:extLst>
          </p:cNvPr>
          <p:cNvSpPr txBox="1"/>
          <p:nvPr/>
        </p:nvSpPr>
        <p:spPr>
          <a:xfrm>
            <a:off x="6544437" y="3981466"/>
            <a:ext cx="461486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Abadi"/>
              </a:rPr>
              <a:t>Eager to improve at Muay Thai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FF61F9-A0BE-5E11-1DCB-AB187E4F128F}"/>
              </a:ext>
            </a:extLst>
          </p:cNvPr>
          <p:cNvSpPr txBox="1"/>
          <p:nvPr/>
        </p:nvSpPr>
        <p:spPr>
          <a:xfrm>
            <a:off x="6544437" y="5000827"/>
            <a:ext cx="461486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Abadi"/>
              </a:rPr>
              <a:t>Helps others get into sport</a:t>
            </a:r>
          </a:p>
        </p:txBody>
      </p:sp>
      <p:pic>
        <p:nvPicPr>
          <p:cNvPr id="14" name="Picture 13" descr="A picture containing tree, outdoor, person&#10;&#10;Description automatically generated">
            <a:extLst>
              <a:ext uri="{FF2B5EF4-FFF2-40B4-BE49-F238E27FC236}">
                <a16:creationId xmlns:a16="http://schemas.microsoft.com/office/drawing/2014/main" id="{CDAF8615-3DC2-43D4-9CF1-42934C748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671" y="1879851"/>
            <a:ext cx="4179146" cy="420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1043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23C993E-3835-E79D-B973-5F1CB4ACE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>
                <a:latin typeface="Abadi"/>
              </a:rPr>
              <a:t>What went well? 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37C757-331B-5372-5F63-1AD0DE057C43}"/>
              </a:ext>
            </a:extLst>
          </p:cNvPr>
          <p:cNvSpPr/>
          <p:nvPr/>
        </p:nvSpPr>
        <p:spPr>
          <a:xfrm>
            <a:off x="10170635" y="4432333"/>
            <a:ext cx="1217187" cy="1285291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FC67BB-38E2-2C93-BADD-E38428AB1403}"/>
              </a:ext>
            </a:extLst>
          </p:cNvPr>
          <p:cNvGrpSpPr/>
          <p:nvPr/>
        </p:nvGrpSpPr>
        <p:grpSpPr>
          <a:xfrm>
            <a:off x="1232119" y="1883258"/>
            <a:ext cx="3624155" cy="4416940"/>
            <a:chOff x="669178" y="1868547"/>
            <a:chExt cx="3624155" cy="441694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698996C-6F9E-4CE0-9D6C-3EB5C69D3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17954" y="1981337"/>
              <a:ext cx="715790" cy="71196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F15B675-E93C-1070-9F48-C284EE1AE2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55356" y="5270063"/>
              <a:ext cx="890095" cy="87746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2DE7CE-60D9-54D3-99A0-6DD5EFDB8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9178" y="2774571"/>
              <a:ext cx="2413341" cy="2373758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1BA0C72-5E35-44AD-3ECC-B050354E0922}"/>
                </a:ext>
              </a:extLst>
            </p:cNvPr>
            <p:cNvSpPr/>
            <p:nvPr/>
          </p:nvSpPr>
          <p:spPr>
            <a:xfrm>
              <a:off x="3403237" y="5409991"/>
              <a:ext cx="890096" cy="875496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E578804-9B66-43AA-17E4-D93389AF539E}"/>
                </a:ext>
              </a:extLst>
            </p:cNvPr>
            <p:cNvSpPr/>
            <p:nvPr/>
          </p:nvSpPr>
          <p:spPr>
            <a:xfrm>
              <a:off x="2958189" y="1868547"/>
              <a:ext cx="890096" cy="875496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22D44DD-8A02-5A69-E098-8782005612D3}"/>
              </a:ext>
            </a:extLst>
          </p:cNvPr>
          <p:cNvSpPr/>
          <p:nvPr/>
        </p:nvSpPr>
        <p:spPr>
          <a:xfrm>
            <a:off x="1983179" y="5286043"/>
            <a:ext cx="890096" cy="875496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F63930-3760-93D6-EFE0-DE536C1673EA}"/>
              </a:ext>
            </a:extLst>
          </p:cNvPr>
          <p:cNvSpPr/>
          <p:nvPr/>
        </p:nvSpPr>
        <p:spPr>
          <a:xfrm>
            <a:off x="1028201" y="1929371"/>
            <a:ext cx="890096" cy="875496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C2F0BE-4B0D-DE7A-8DB5-902EDAE4B1B2}"/>
              </a:ext>
            </a:extLst>
          </p:cNvPr>
          <p:cNvSpPr/>
          <p:nvPr/>
        </p:nvSpPr>
        <p:spPr>
          <a:xfrm>
            <a:off x="1983179" y="1960395"/>
            <a:ext cx="890096" cy="875496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4EEA80-544B-B1AC-7363-A2929356F783}"/>
              </a:ext>
            </a:extLst>
          </p:cNvPr>
          <p:cNvSpPr txBox="1"/>
          <p:nvPr/>
        </p:nvSpPr>
        <p:spPr>
          <a:xfrm>
            <a:off x="5069467" y="3429000"/>
            <a:ext cx="68199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badi"/>
              </a:rPr>
              <a:t>Lots of perspectives on the problem &amp; the solution we designed</a:t>
            </a:r>
          </a:p>
        </p:txBody>
      </p:sp>
    </p:spTree>
    <p:extLst>
      <p:ext uri="{BB962C8B-B14F-4D97-AF65-F5344CB8AC3E}">
        <p14:creationId xmlns:p14="http://schemas.microsoft.com/office/powerpoint/2010/main" val="34612306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23C993E-3835-E79D-B973-5F1CB4ACE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>
                <a:latin typeface="Abadi"/>
              </a:rPr>
              <a:t>What went well? 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37C757-331B-5372-5F63-1AD0DE057C43}"/>
              </a:ext>
            </a:extLst>
          </p:cNvPr>
          <p:cNvSpPr/>
          <p:nvPr/>
        </p:nvSpPr>
        <p:spPr>
          <a:xfrm>
            <a:off x="10170635" y="4432333"/>
            <a:ext cx="1217187" cy="1285291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FC67BB-38E2-2C93-BADD-E38428AB1403}"/>
              </a:ext>
            </a:extLst>
          </p:cNvPr>
          <p:cNvGrpSpPr/>
          <p:nvPr/>
        </p:nvGrpSpPr>
        <p:grpSpPr>
          <a:xfrm>
            <a:off x="1127458" y="1888695"/>
            <a:ext cx="2503478" cy="4426593"/>
            <a:chOff x="639963" y="1858895"/>
            <a:chExt cx="2503478" cy="442659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698996C-6F9E-4CE0-9D6C-3EB5C69D3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963" y="2811806"/>
              <a:ext cx="2503478" cy="248977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F15B675-E93C-1070-9F48-C284EE1AE2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6692" y="1858895"/>
              <a:ext cx="890095" cy="87746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2DE7CE-60D9-54D3-99A0-6DD5EFDB8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6654" y="5409992"/>
              <a:ext cx="890095" cy="875496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1BA0C72-5E35-44AD-3ECC-B050354E0922}"/>
                </a:ext>
              </a:extLst>
            </p:cNvPr>
            <p:cNvSpPr/>
            <p:nvPr/>
          </p:nvSpPr>
          <p:spPr>
            <a:xfrm>
              <a:off x="2216787" y="5409992"/>
              <a:ext cx="890096" cy="875496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E578804-9B66-43AA-17E4-D93389AF539E}"/>
                </a:ext>
              </a:extLst>
            </p:cNvPr>
            <p:cNvSpPr/>
            <p:nvPr/>
          </p:nvSpPr>
          <p:spPr>
            <a:xfrm>
              <a:off x="1430803" y="1858895"/>
              <a:ext cx="890096" cy="875496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3BC6A95-89B3-43E6-FCFC-D6244FA26296}"/>
              </a:ext>
            </a:extLst>
          </p:cNvPr>
          <p:cNvSpPr/>
          <p:nvPr/>
        </p:nvSpPr>
        <p:spPr>
          <a:xfrm>
            <a:off x="1938282" y="5439402"/>
            <a:ext cx="890096" cy="875496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8BAB02-DBE2-7EC6-E586-EDFF77907D63}"/>
              </a:ext>
            </a:extLst>
          </p:cNvPr>
          <p:cNvSpPr txBox="1"/>
          <p:nvPr/>
        </p:nvSpPr>
        <p:spPr>
          <a:xfrm>
            <a:off x="5069467" y="3429000"/>
            <a:ext cx="68199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badi"/>
              </a:rPr>
              <a:t>Agile development &amp; task management for quick user feedback and validation of idea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5667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23C993E-3835-E79D-B973-5F1CB4ACE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>
                <a:latin typeface="Abadi"/>
              </a:rPr>
              <a:t>What went well? 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37C757-331B-5372-5F63-1AD0DE057C43}"/>
              </a:ext>
            </a:extLst>
          </p:cNvPr>
          <p:cNvSpPr/>
          <p:nvPr/>
        </p:nvSpPr>
        <p:spPr>
          <a:xfrm>
            <a:off x="10170635" y="4432333"/>
            <a:ext cx="1217187" cy="1285291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FC67BB-38E2-2C93-BADD-E38428AB1403}"/>
              </a:ext>
            </a:extLst>
          </p:cNvPr>
          <p:cNvGrpSpPr/>
          <p:nvPr/>
        </p:nvGrpSpPr>
        <p:grpSpPr>
          <a:xfrm>
            <a:off x="1276668" y="1898347"/>
            <a:ext cx="3504160" cy="4416940"/>
            <a:chOff x="789173" y="1868547"/>
            <a:chExt cx="3504160" cy="441694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698996C-6F9E-4CE0-9D6C-3EB5C69D3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15785" y="5128028"/>
              <a:ext cx="715790" cy="71196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F15B675-E93C-1070-9F48-C284EE1AE2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9173" y="2916767"/>
              <a:ext cx="2169016" cy="213824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1BA0C72-5E35-44AD-3ECC-B050354E0922}"/>
                </a:ext>
              </a:extLst>
            </p:cNvPr>
            <p:cNvSpPr/>
            <p:nvPr/>
          </p:nvSpPr>
          <p:spPr>
            <a:xfrm>
              <a:off x="3403237" y="5409991"/>
              <a:ext cx="890096" cy="875496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E578804-9B66-43AA-17E4-D93389AF539E}"/>
                </a:ext>
              </a:extLst>
            </p:cNvPr>
            <p:cNvSpPr/>
            <p:nvPr/>
          </p:nvSpPr>
          <p:spPr>
            <a:xfrm>
              <a:off x="2958189" y="1868547"/>
              <a:ext cx="890096" cy="875496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422D44DD-8A02-5A69-E098-8782005612D3}"/>
              </a:ext>
            </a:extLst>
          </p:cNvPr>
          <p:cNvSpPr/>
          <p:nvPr/>
        </p:nvSpPr>
        <p:spPr>
          <a:xfrm>
            <a:off x="1908104" y="5084808"/>
            <a:ext cx="890096" cy="875496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F63930-3760-93D6-EFE0-DE536C1673EA}"/>
              </a:ext>
            </a:extLst>
          </p:cNvPr>
          <p:cNvSpPr/>
          <p:nvPr/>
        </p:nvSpPr>
        <p:spPr>
          <a:xfrm>
            <a:off x="3445684" y="1929370"/>
            <a:ext cx="890096" cy="875496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4D0BE7F-5BB6-383A-2030-2AA3EECF7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6128" y="1984709"/>
            <a:ext cx="890095" cy="87549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F60E65D-0193-2A64-D989-E1A5241D9615}"/>
              </a:ext>
            </a:extLst>
          </p:cNvPr>
          <p:cNvSpPr/>
          <p:nvPr/>
        </p:nvSpPr>
        <p:spPr>
          <a:xfrm>
            <a:off x="1916128" y="1984709"/>
            <a:ext cx="890096" cy="875496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2E2086-5CD8-AAEB-C335-4B7DD8397734}"/>
              </a:ext>
            </a:extLst>
          </p:cNvPr>
          <p:cNvSpPr txBox="1"/>
          <p:nvPr/>
        </p:nvSpPr>
        <p:spPr>
          <a:xfrm>
            <a:off x="5069467" y="3429000"/>
            <a:ext cx="68199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badi"/>
              </a:rPr>
              <a:t>Quick adjustment to new frameworks &amp; development tools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321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91855-66E2-5FDD-FE0B-41549B54A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</a:rPr>
              <a:t>What would we do differently?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1CF0524-4CD9-CA1A-E341-1E001BF7249E}"/>
              </a:ext>
            </a:extLst>
          </p:cNvPr>
          <p:cNvGrpSpPr/>
          <p:nvPr/>
        </p:nvGrpSpPr>
        <p:grpSpPr>
          <a:xfrm>
            <a:off x="4482913" y="4034745"/>
            <a:ext cx="2210797" cy="2266323"/>
            <a:chOff x="4979773" y="1621029"/>
            <a:chExt cx="4868562" cy="486856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C2E8156-B177-9F97-CFBF-57A372969FA2}"/>
                </a:ext>
              </a:extLst>
            </p:cNvPr>
            <p:cNvSpPr/>
            <p:nvPr/>
          </p:nvSpPr>
          <p:spPr>
            <a:xfrm>
              <a:off x="4979773" y="1621029"/>
              <a:ext cx="4868562" cy="4868562"/>
            </a:xfrm>
            <a:prstGeom prst="ellipse">
              <a:avLst/>
            </a:prstGeom>
            <a:ln>
              <a:solidFill>
                <a:srgbClr val="2396F4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2D135E-C734-E2E4-9B81-2731B6FE7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17492" y="2140627"/>
              <a:ext cx="1668162" cy="166816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8D9BFF1-5F63-0902-473D-EA96D4E64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9162" y="4055309"/>
              <a:ext cx="1786787" cy="178678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E66553F-E1B8-E279-3C34-69980617D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8440" y="3279865"/>
              <a:ext cx="1879052" cy="1879052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D27C967-59A4-1E7E-0B3E-B02C4AE6EC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9513" y="1934144"/>
            <a:ext cx="2210797" cy="20864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F91E23-68D5-9249-73A8-D59A63ABC7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298" y="4138923"/>
            <a:ext cx="3468283" cy="214703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88DD7B-9D06-B23D-9A06-51FC3E5EF245}"/>
              </a:ext>
            </a:extLst>
          </p:cNvPr>
          <p:cNvSpPr/>
          <p:nvPr/>
        </p:nvSpPr>
        <p:spPr>
          <a:xfrm>
            <a:off x="4074589" y="4034744"/>
            <a:ext cx="3046009" cy="2266323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73D9C0-39DD-0815-B1F4-3761B09CBB7F}"/>
              </a:ext>
            </a:extLst>
          </p:cNvPr>
          <p:cNvSpPr/>
          <p:nvPr/>
        </p:nvSpPr>
        <p:spPr>
          <a:xfrm>
            <a:off x="196839" y="4270944"/>
            <a:ext cx="3895576" cy="2015011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F32309-69DD-B391-662B-C36B38F8FE79}"/>
              </a:ext>
            </a:extLst>
          </p:cNvPr>
          <p:cNvSpPr txBox="1"/>
          <p:nvPr/>
        </p:nvSpPr>
        <p:spPr>
          <a:xfrm>
            <a:off x="7058808" y="3322512"/>
            <a:ext cx="49149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badi"/>
                <a:ea typeface="+mn-lt"/>
                <a:cs typeface="+mn-lt"/>
              </a:rPr>
              <a:t>Ask better questions, focus on meaningful interactions</a:t>
            </a:r>
            <a:endParaRPr lang="en-US"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26648677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91855-66E2-5FDD-FE0B-41549B54A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</a:rPr>
              <a:t>What would we do differently?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1CF0524-4CD9-CA1A-E341-1E001BF7249E}"/>
              </a:ext>
            </a:extLst>
          </p:cNvPr>
          <p:cNvGrpSpPr/>
          <p:nvPr/>
        </p:nvGrpSpPr>
        <p:grpSpPr>
          <a:xfrm>
            <a:off x="4482913" y="4034745"/>
            <a:ext cx="2210797" cy="2266323"/>
            <a:chOff x="4979773" y="1621029"/>
            <a:chExt cx="4868562" cy="486856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C2E8156-B177-9F97-CFBF-57A372969FA2}"/>
                </a:ext>
              </a:extLst>
            </p:cNvPr>
            <p:cNvSpPr/>
            <p:nvPr/>
          </p:nvSpPr>
          <p:spPr>
            <a:xfrm>
              <a:off x="4979773" y="1621029"/>
              <a:ext cx="4868562" cy="4868562"/>
            </a:xfrm>
            <a:prstGeom prst="ellipse">
              <a:avLst/>
            </a:prstGeom>
            <a:ln>
              <a:solidFill>
                <a:srgbClr val="2396F4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2D135E-C734-E2E4-9B81-2731B6FE7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17492" y="2140627"/>
              <a:ext cx="1668162" cy="166816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8D9BFF1-5F63-0902-473D-EA96D4E64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9162" y="4055309"/>
              <a:ext cx="1786787" cy="178678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E66553F-E1B8-E279-3C34-69980617D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8440" y="3279865"/>
              <a:ext cx="1879052" cy="1879052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D27C967-59A4-1E7E-0B3E-B02C4AE6EC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9513" y="1883344"/>
            <a:ext cx="2210797" cy="20864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F91E23-68D5-9249-73A8-D59A63ABC7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298" y="4138923"/>
            <a:ext cx="3468283" cy="214703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88DD7B-9D06-B23D-9A06-51FC3E5EF245}"/>
              </a:ext>
            </a:extLst>
          </p:cNvPr>
          <p:cNvSpPr/>
          <p:nvPr/>
        </p:nvSpPr>
        <p:spPr>
          <a:xfrm>
            <a:off x="2263615" y="1792937"/>
            <a:ext cx="3046009" cy="2240923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0FE79-2B83-9B60-54FB-55018ED0F1F9}"/>
              </a:ext>
            </a:extLst>
          </p:cNvPr>
          <p:cNvSpPr txBox="1"/>
          <p:nvPr/>
        </p:nvSpPr>
        <p:spPr>
          <a:xfrm>
            <a:off x="7058808" y="3322512"/>
            <a:ext cx="49149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badi"/>
              </a:rPr>
              <a:t>Avoid jumping to conclusions, wait for ideas to be validated</a:t>
            </a: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49EF64-7086-D475-A190-3FB948F2755A}"/>
              </a:ext>
            </a:extLst>
          </p:cNvPr>
          <p:cNvSpPr/>
          <p:nvPr/>
        </p:nvSpPr>
        <p:spPr>
          <a:xfrm>
            <a:off x="234939" y="3991544"/>
            <a:ext cx="3920976" cy="2345211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297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91855-66E2-5FDD-FE0B-41549B54A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</a:rPr>
              <a:t>What would we do differently?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1CF0524-4CD9-CA1A-E341-1E001BF7249E}"/>
              </a:ext>
            </a:extLst>
          </p:cNvPr>
          <p:cNvGrpSpPr/>
          <p:nvPr/>
        </p:nvGrpSpPr>
        <p:grpSpPr>
          <a:xfrm>
            <a:off x="4482913" y="4034745"/>
            <a:ext cx="2210797" cy="2266323"/>
            <a:chOff x="4979773" y="1621029"/>
            <a:chExt cx="4868562" cy="486856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C2E8156-B177-9F97-CFBF-57A372969FA2}"/>
                </a:ext>
              </a:extLst>
            </p:cNvPr>
            <p:cNvSpPr/>
            <p:nvPr/>
          </p:nvSpPr>
          <p:spPr>
            <a:xfrm>
              <a:off x="4979773" y="1621029"/>
              <a:ext cx="4868562" cy="4868562"/>
            </a:xfrm>
            <a:prstGeom prst="ellipse">
              <a:avLst/>
            </a:prstGeom>
            <a:ln>
              <a:solidFill>
                <a:srgbClr val="2396F4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2D135E-C734-E2E4-9B81-2731B6FE7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17492" y="2140627"/>
              <a:ext cx="1668162" cy="166816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8D9BFF1-5F63-0902-473D-EA96D4E64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9162" y="4055309"/>
              <a:ext cx="1786787" cy="178678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E66553F-E1B8-E279-3C34-69980617D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8440" y="3279865"/>
              <a:ext cx="1879052" cy="1879052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D27C967-59A4-1E7E-0B3E-B02C4AE6EC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9513" y="1934144"/>
            <a:ext cx="2210797" cy="20864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F91E23-68D5-9249-73A8-D59A63ABC7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298" y="4138923"/>
            <a:ext cx="3468283" cy="214703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88DD7B-9D06-B23D-9A06-51FC3E5EF245}"/>
              </a:ext>
            </a:extLst>
          </p:cNvPr>
          <p:cNvSpPr/>
          <p:nvPr/>
        </p:nvSpPr>
        <p:spPr>
          <a:xfrm>
            <a:off x="4092415" y="4028137"/>
            <a:ext cx="3071409" cy="2272931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73D9C0-39DD-0815-B1F4-3761B09CBB7F}"/>
              </a:ext>
            </a:extLst>
          </p:cNvPr>
          <p:cNvSpPr/>
          <p:nvPr/>
        </p:nvSpPr>
        <p:spPr>
          <a:xfrm>
            <a:off x="1758939" y="1896044"/>
            <a:ext cx="3920976" cy="2152023"/>
          </a:xfrm>
          <a:prstGeom prst="rect">
            <a:avLst/>
          </a:prstGeom>
          <a:solidFill>
            <a:schemeClr val="bg1">
              <a:alpha val="78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B4423F-72C0-7531-00FD-55DB0714D80F}"/>
              </a:ext>
            </a:extLst>
          </p:cNvPr>
          <p:cNvSpPr txBox="1"/>
          <p:nvPr/>
        </p:nvSpPr>
        <p:spPr>
          <a:xfrm>
            <a:off x="7058808" y="3322512"/>
            <a:ext cx="49149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badi"/>
              </a:rPr>
              <a:t>Get more diverse stakeholders, by including more universities</a:t>
            </a:r>
          </a:p>
        </p:txBody>
      </p:sp>
    </p:spTree>
    <p:extLst>
      <p:ext uri="{BB962C8B-B14F-4D97-AF65-F5344CB8AC3E}">
        <p14:creationId xmlns:p14="http://schemas.microsoft.com/office/powerpoint/2010/main" val="27654224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outdoor, person, day&#10;&#10;Description automatically generated">
            <a:extLst>
              <a:ext uri="{FF2B5EF4-FFF2-40B4-BE49-F238E27FC236}">
                <a16:creationId xmlns:a16="http://schemas.microsoft.com/office/drawing/2014/main" id="{82F69BEA-E4BD-7C97-77E0-9DEE94FFE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466" y="1713029"/>
            <a:ext cx="4343859" cy="435879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9265430-DDED-B2B1-0C8D-CF66E8A1C00F}"/>
              </a:ext>
            </a:extLst>
          </p:cNvPr>
          <p:cNvSpPr txBox="1">
            <a:spLocks/>
          </p:cNvSpPr>
          <p:nvPr/>
        </p:nvSpPr>
        <p:spPr>
          <a:xfrm>
            <a:off x="560416" y="797489"/>
            <a:ext cx="11409218" cy="1450757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Abadi"/>
              </a:rPr>
              <a:t>User Benefit &amp; Value: Marta's New Normal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B2B742-7833-9122-4720-11BA8C0FD86B}"/>
              </a:ext>
            </a:extLst>
          </p:cNvPr>
          <p:cNvSpPr txBox="1"/>
          <p:nvPr/>
        </p:nvSpPr>
        <p:spPr>
          <a:xfrm>
            <a:off x="6438900" y="2455718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Wingdings"/>
              <a:buChar char="Ø"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52A809-8202-4BB0-207E-CD19E551DBC4}"/>
              </a:ext>
            </a:extLst>
          </p:cNvPr>
          <p:cNvSpPr txBox="1"/>
          <p:nvPr/>
        </p:nvSpPr>
        <p:spPr>
          <a:xfrm>
            <a:off x="6438900" y="2247900"/>
            <a:ext cx="4613562" cy="35548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"/>
              <a:buChar char="ü"/>
            </a:pPr>
            <a:r>
              <a:rPr lang="en-US" sz="2500">
                <a:solidFill>
                  <a:srgbClr val="0070C0"/>
                </a:solidFill>
                <a:latin typeface="Abadi"/>
                <a:ea typeface="+mn-lt"/>
                <a:cs typeface="+mn-lt"/>
              </a:rPr>
              <a:t> More time enjoying Muay Thai as a hobby, rather than a chore </a:t>
            </a:r>
            <a:endParaRPr lang="en-US"/>
          </a:p>
          <a:p>
            <a:pPr marL="342900" indent="-342900">
              <a:buFont typeface="Wingdings"/>
              <a:buChar char="ü"/>
            </a:pPr>
            <a:endParaRPr lang="en-US" sz="2500">
              <a:solidFill>
                <a:srgbClr val="0070C0"/>
              </a:solidFill>
              <a:latin typeface="Abadi"/>
              <a:ea typeface="+mn-lt"/>
              <a:cs typeface="+mn-lt"/>
            </a:endParaRPr>
          </a:p>
          <a:p>
            <a:pPr marL="342900" indent="-342900">
              <a:buFont typeface="Wingdings"/>
              <a:buChar char="ü"/>
            </a:pPr>
            <a:r>
              <a:rPr lang="en-US" sz="2500">
                <a:solidFill>
                  <a:srgbClr val="0070C0"/>
                </a:solidFill>
                <a:latin typeface="Abadi"/>
                <a:ea typeface="+mn-lt"/>
                <a:cs typeface="+mn-lt"/>
              </a:rPr>
              <a:t> Fulfillment and pride from being society leader as she feels more in </a:t>
            </a:r>
            <a:r>
              <a:rPr lang="en-US" sz="2500">
                <a:solidFill>
                  <a:srgbClr val="2396F4"/>
                </a:solidFill>
                <a:latin typeface="Abadi"/>
                <a:ea typeface="+mn-lt"/>
                <a:cs typeface="+mn-lt"/>
              </a:rPr>
              <a:t>control</a:t>
            </a:r>
            <a:r>
              <a:rPr lang="en-US" sz="2500">
                <a:solidFill>
                  <a:srgbClr val="0070C0"/>
                </a:solidFill>
                <a:latin typeface="Abadi"/>
                <a:ea typeface="+mn-lt"/>
                <a:cs typeface="+mn-lt"/>
              </a:rPr>
              <a:t> and receives more </a:t>
            </a:r>
            <a:r>
              <a:rPr lang="en-US" sz="2500">
                <a:solidFill>
                  <a:srgbClr val="2396F4"/>
                </a:solidFill>
                <a:latin typeface="Abadi"/>
                <a:ea typeface="+mn-lt"/>
                <a:cs typeface="+mn-lt"/>
              </a:rPr>
              <a:t>involvement</a:t>
            </a:r>
            <a:r>
              <a:rPr lang="en-US" sz="2500">
                <a:solidFill>
                  <a:srgbClr val="0070C0"/>
                </a:solidFill>
                <a:latin typeface="Abadi"/>
                <a:ea typeface="+mn-lt"/>
                <a:cs typeface="+mn-lt"/>
              </a:rPr>
              <a:t> from club members </a:t>
            </a:r>
            <a:endParaRPr lang="en-US" sz="2500" i="1">
              <a:solidFill>
                <a:srgbClr val="0070C0"/>
              </a:solidFill>
              <a:latin typeface="Abad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144375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:a16="http://schemas.microsoft.com/office/drawing/2014/main" id="{55C4766C-3D9D-DAC2-671F-E1DE0A6AA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1764" y="1804902"/>
            <a:ext cx="6050971" cy="407946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9265430-DDED-B2B1-0C8D-CF66E8A1C00F}"/>
              </a:ext>
            </a:extLst>
          </p:cNvPr>
          <p:cNvSpPr txBox="1">
            <a:spLocks/>
          </p:cNvSpPr>
          <p:nvPr/>
        </p:nvSpPr>
        <p:spPr>
          <a:xfrm>
            <a:off x="768234" y="797489"/>
            <a:ext cx="10058400" cy="1450757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Abadi"/>
              </a:rPr>
              <a:t>User Benefit &amp; Value: Bigger Picture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80269F-F8C8-D17C-EAFE-3BE4AA5DFD71}"/>
              </a:ext>
            </a:extLst>
          </p:cNvPr>
          <p:cNvSpPr txBox="1"/>
          <p:nvPr/>
        </p:nvSpPr>
        <p:spPr>
          <a:xfrm>
            <a:off x="438150" y="2499014"/>
            <a:ext cx="4613562" cy="2695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Wingdings"/>
              <a:buChar char="ü"/>
            </a:pPr>
            <a:r>
              <a:rPr lang="en-US" sz="2500">
                <a:solidFill>
                  <a:srgbClr val="0070C0"/>
                </a:solidFill>
                <a:ea typeface="+mn-lt"/>
                <a:cs typeface="+mn-lt"/>
              </a:rPr>
              <a:t>Sports societies are better </a:t>
            </a:r>
            <a:r>
              <a:rPr lang="en-US" sz="2500" err="1">
                <a:solidFill>
                  <a:srgbClr val="0070C0"/>
                </a:solidFill>
                <a:ea typeface="+mn-lt"/>
                <a:cs typeface="+mn-lt"/>
              </a:rPr>
              <a:t>organised</a:t>
            </a:r>
            <a:r>
              <a:rPr lang="en-US" sz="2500">
                <a:solidFill>
                  <a:srgbClr val="0070C0"/>
                </a:solidFill>
                <a:ea typeface="+mn-lt"/>
                <a:cs typeface="+mn-lt"/>
              </a:rPr>
              <a:t>, and more appealing for everyone to join</a:t>
            </a:r>
          </a:p>
          <a:p>
            <a:pPr marL="342900" indent="-3429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Font typeface="Wingdings"/>
              <a:buChar char="ü"/>
            </a:pPr>
            <a:r>
              <a:rPr lang="en-US" sz="2500">
                <a:solidFill>
                  <a:srgbClr val="0070C0"/>
                </a:solidFill>
                <a:ea typeface="+mn-lt"/>
                <a:cs typeface="+mn-lt"/>
              </a:rPr>
              <a:t>Students have more engagement with student body and lead more active lifestyles</a:t>
            </a:r>
          </a:p>
        </p:txBody>
      </p:sp>
    </p:spTree>
    <p:extLst>
      <p:ext uri="{BB962C8B-B14F-4D97-AF65-F5344CB8AC3E}">
        <p14:creationId xmlns:p14="http://schemas.microsoft.com/office/powerpoint/2010/main" val="32659638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7463-2C93-14EA-CB0A-0865DA5F8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</a:rPr>
              <a:t>Future Work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56B9B39-DD69-DAEB-B954-D801CAC12D8A}"/>
              </a:ext>
            </a:extLst>
          </p:cNvPr>
          <p:cNvGrpSpPr/>
          <p:nvPr/>
        </p:nvGrpSpPr>
        <p:grpSpPr>
          <a:xfrm>
            <a:off x="75446" y="2031727"/>
            <a:ext cx="7100629" cy="4011440"/>
            <a:chOff x="0" y="1871684"/>
            <a:chExt cx="7622061" cy="4306017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36E60CD-6934-75EC-A30C-592F085FE8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71684"/>
              <a:ext cx="3946299" cy="2510062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9005EEE-2792-478B-D10D-8C0402CD5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39884" y="4199655"/>
              <a:ext cx="1978046" cy="1978046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F77C2E5-CB61-9DA3-4777-2B2F1E7FD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50539" y="1976358"/>
              <a:ext cx="2572232" cy="1923293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479D18D-5A3A-0BF8-A44E-9D8E5784AAEB}"/>
                </a:ext>
              </a:extLst>
            </p:cNvPr>
            <p:cNvSpPr/>
            <p:nvPr/>
          </p:nvSpPr>
          <p:spPr>
            <a:xfrm>
              <a:off x="269623" y="2094673"/>
              <a:ext cx="3920977" cy="2172485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ADE8408-D697-D09B-01F0-6E81843FC9A6}"/>
                </a:ext>
              </a:extLst>
            </p:cNvPr>
            <p:cNvSpPr/>
            <p:nvPr/>
          </p:nvSpPr>
          <p:spPr>
            <a:xfrm>
              <a:off x="4082153" y="1976358"/>
              <a:ext cx="3539908" cy="2054568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8002E02-BF77-811A-AF4F-AA94F585DF6E}"/>
              </a:ext>
            </a:extLst>
          </p:cNvPr>
          <p:cNvSpPr txBox="1"/>
          <p:nvPr/>
        </p:nvSpPr>
        <p:spPr>
          <a:xfrm>
            <a:off x="6681714" y="3213069"/>
            <a:ext cx="5715000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badi"/>
              </a:rPr>
              <a:t>Repeat the process from coach's point of view, designing the best experience for them as well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4455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7463-2C93-14EA-CB0A-0865DA5F8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</a:rPr>
              <a:t>Future Work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D1B8FA-BC6D-0506-11D4-18C4E292CE6A}"/>
              </a:ext>
            </a:extLst>
          </p:cNvPr>
          <p:cNvSpPr txBox="1"/>
          <p:nvPr/>
        </p:nvSpPr>
        <p:spPr>
          <a:xfrm>
            <a:off x="7100629" y="3166823"/>
            <a:ext cx="4870021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badi"/>
              </a:rPr>
              <a:t>Design a more well-rounded review system, include more diverse sources of information</a:t>
            </a:r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B079170-7FFE-EDB5-13A8-819F37D5A445}"/>
              </a:ext>
            </a:extLst>
          </p:cNvPr>
          <p:cNvGrpSpPr/>
          <p:nvPr/>
        </p:nvGrpSpPr>
        <p:grpSpPr>
          <a:xfrm>
            <a:off x="75446" y="2031727"/>
            <a:ext cx="6542337" cy="4124002"/>
            <a:chOff x="0" y="1871684"/>
            <a:chExt cx="7022771" cy="442684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717A3D6-5621-C73A-B487-B3A270C9A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71684"/>
              <a:ext cx="3946299" cy="251006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767B454-C7E2-A624-6910-51EF1AD79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39884" y="4199655"/>
              <a:ext cx="1978046" cy="1978046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C1CBA95-2313-F714-17DA-ECB0657DD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50539" y="1976358"/>
              <a:ext cx="2572232" cy="1923293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CD47255-5C5D-FCF9-6BA3-B0FB79FE3D63}"/>
                </a:ext>
              </a:extLst>
            </p:cNvPr>
            <p:cNvSpPr/>
            <p:nvPr/>
          </p:nvSpPr>
          <p:spPr>
            <a:xfrm>
              <a:off x="269623" y="2094673"/>
              <a:ext cx="3920977" cy="2172485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4526CA7-DD3C-193A-F381-33BD2446EF7C}"/>
                </a:ext>
              </a:extLst>
            </p:cNvPr>
            <p:cNvSpPr/>
            <p:nvPr/>
          </p:nvSpPr>
          <p:spPr>
            <a:xfrm>
              <a:off x="1911731" y="4243961"/>
              <a:ext cx="3539908" cy="2054568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29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217DB-DD3A-105D-72E9-EE9E3D188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Meet Marta</a:t>
            </a:r>
            <a:endParaRPr lang="en-US">
              <a:latin typeface="Abad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F67535-D8CC-8C3F-F578-893D77687176}"/>
              </a:ext>
            </a:extLst>
          </p:cNvPr>
          <p:cNvSpPr txBox="1"/>
          <p:nvPr/>
        </p:nvSpPr>
        <p:spPr>
          <a:xfrm>
            <a:off x="6544437" y="1961011"/>
            <a:ext cx="461038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Lots of responsibilities</a:t>
            </a:r>
            <a:endParaRPr lang="en-US" sz="2400">
              <a:latin typeface="Abadi"/>
              <a:ea typeface="+mn-lt"/>
              <a:cs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1988A2-DC61-2EDC-0CC0-C491CA586CE8}"/>
              </a:ext>
            </a:extLst>
          </p:cNvPr>
          <p:cNvSpPr txBox="1"/>
          <p:nvPr/>
        </p:nvSpPr>
        <p:spPr>
          <a:xfrm>
            <a:off x="6544437" y="2967672"/>
            <a:ext cx="5122862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Must choose between work and friends</a:t>
            </a:r>
          </a:p>
          <a:p>
            <a:endParaRPr lang="en-US" sz="2400">
              <a:latin typeface="Abad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50D71-32EE-F0F4-DF62-5F8D22E192AB}"/>
              </a:ext>
            </a:extLst>
          </p:cNvPr>
          <p:cNvSpPr txBox="1"/>
          <p:nvPr/>
        </p:nvSpPr>
        <p:spPr>
          <a:xfrm>
            <a:off x="6531737" y="4159266"/>
            <a:ext cx="461486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Abadi"/>
              </a:rPr>
              <a:t>Eager to improve at Muay Thai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FF61F9-A0BE-5E11-1DCB-AB187E4F128F}"/>
              </a:ext>
            </a:extLst>
          </p:cNvPr>
          <p:cNvSpPr txBox="1"/>
          <p:nvPr/>
        </p:nvSpPr>
        <p:spPr>
          <a:xfrm>
            <a:off x="6544437" y="5140527"/>
            <a:ext cx="461486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Abadi"/>
              </a:rPr>
              <a:t>Helps others get into sport</a:t>
            </a:r>
          </a:p>
        </p:txBody>
      </p:sp>
      <p:pic>
        <p:nvPicPr>
          <p:cNvPr id="14" name="Picture 13" descr="A picture containing tree, outdoor, person&#10;&#10;Description automatically generated">
            <a:extLst>
              <a:ext uri="{FF2B5EF4-FFF2-40B4-BE49-F238E27FC236}">
                <a16:creationId xmlns:a16="http://schemas.microsoft.com/office/drawing/2014/main" id="{CDAF8615-3DC2-43D4-9CF1-42934C748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671" y="1879851"/>
            <a:ext cx="4179146" cy="420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9391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7463-2C93-14EA-CB0A-0865DA5F8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</a:rPr>
              <a:t>Future Work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595E48-1097-1956-33E3-326CC8754E37}"/>
              </a:ext>
            </a:extLst>
          </p:cNvPr>
          <p:cNvSpPr txBox="1"/>
          <p:nvPr/>
        </p:nvSpPr>
        <p:spPr>
          <a:xfrm>
            <a:off x="6942311" y="3058285"/>
            <a:ext cx="5249689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>
                <a:latin typeface="Abadi"/>
              </a:rPr>
              <a:t>Get samples from more meaningful metrics, such as the number of jobs filled, and time needed to get an offer 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C888D8E-BA1F-4D8B-E4AA-5F89C52A8B11}"/>
              </a:ext>
            </a:extLst>
          </p:cNvPr>
          <p:cNvGrpSpPr/>
          <p:nvPr/>
        </p:nvGrpSpPr>
        <p:grpSpPr>
          <a:xfrm>
            <a:off x="75446" y="2031727"/>
            <a:ext cx="7100629" cy="4328984"/>
            <a:chOff x="0" y="1871684"/>
            <a:chExt cx="7622061" cy="464688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7E50F91-FF42-3B2E-8DC1-C64E030E0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71684"/>
              <a:ext cx="3946299" cy="2510062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3DB5F28-5032-821B-4DF9-EF9D2729C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39884" y="4199655"/>
              <a:ext cx="1978046" cy="1978046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1D656D1-DC67-D884-878A-A3F905612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50539" y="1976358"/>
              <a:ext cx="2572232" cy="1923293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9FAE997-EC85-A245-B342-6E8C198DDEE8}"/>
                </a:ext>
              </a:extLst>
            </p:cNvPr>
            <p:cNvSpPr/>
            <p:nvPr/>
          </p:nvSpPr>
          <p:spPr>
            <a:xfrm>
              <a:off x="1905538" y="4346079"/>
              <a:ext cx="3920977" cy="2172485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D284A8-205E-879F-29F4-030C9BA38D6F}"/>
                </a:ext>
              </a:extLst>
            </p:cNvPr>
            <p:cNvSpPr/>
            <p:nvPr/>
          </p:nvSpPr>
          <p:spPr>
            <a:xfrm>
              <a:off x="4082153" y="1976358"/>
              <a:ext cx="3539908" cy="2054568"/>
            </a:xfrm>
            <a:prstGeom prst="rect">
              <a:avLst/>
            </a:prstGeom>
            <a:solidFill>
              <a:schemeClr val="bg1">
                <a:alpha val="7869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01503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494AE-3AE7-6733-EE55-83F04AFF5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315" y="2836451"/>
            <a:ext cx="10113645" cy="822960"/>
          </a:xfrm>
        </p:spPr>
        <p:txBody>
          <a:bodyPr/>
          <a:lstStyle/>
          <a:p>
            <a:pPr algn="ctr"/>
            <a:r>
              <a:rPr lang="en-US" sz="5400">
                <a:solidFill>
                  <a:schemeClr val="tx1"/>
                </a:solidFill>
                <a:latin typeface="Abadi"/>
                <a:cs typeface="Calibri Light"/>
              </a:rPr>
              <a:t>Thank you for your attention! </a:t>
            </a:r>
          </a:p>
        </p:txBody>
      </p:sp>
    </p:spTree>
    <p:extLst>
      <p:ext uri="{BB962C8B-B14F-4D97-AF65-F5344CB8AC3E}">
        <p14:creationId xmlns:p14="http://schemas.microsoft.com/office/powerpoint/2010/main" val="1461683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217DB-DD3A-105D-72E9-EE9E3D188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Meet Marta</a:t>
            </a:r>
            <a:endParaRPr lang="en-US">
              <a:latin typeface="Abad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F67535-D8CC-8C3F-F578-893D77687176}"/>
              </a:ext>
            </a:extLst>
          </p:cNvPr>
          <p:cNvSpPr txBox="1"/>
          <p:nvPr/>
        </p:nvSpPr>
        <p:spPr>
          <a:xfrm>
            <a:off x="6544437" y="1961011"/>
            <a:ext cx="461038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Lots of responsibilities</a:t>
            </a:r>
            <a:endParaRPr lang="en-US" sz="2400">
              <a:latin typeface="Abadi"/>
              <a:ea typeface="+mn-lt"/>
              <a:cs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1988A2-DC61-2EDC-0CC0-C491CA586CE8}"/>
              </a:ext>
            </a:extLst>
          </p:cNvPr>
          <p:cNvSpPr txBox="1"/>
          <p:nvPr/>
        </p:nvSpPr>
        <p:spPr>
          <a:xfrm>
            <a:off x="6544437" y="2967672"/>
            <a:ext cx="5122862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Must choose between work and friends</a:t>
            </a:r>
          </a:p>
          <a:p>
            <a:endParaRPr lang="en-US" sz="2400">
              <a:latin typeface="Abad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50D71-32EE-F0F4-DF62-5F8D22E192AB}"/>
              </a:ext>
            </a:extLst>
          </p:cNvPr>
          <p:cNvSpPr txBox="1"/>
          <p:nvPr/>
        </p:nvSpPr>
        <p:spPr>
          <a:xfrm>
            <a:off x="6531737" y="4159266"/>
            <a:ext cx="4614862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Hard to progress in Muay Thai</a:t>
            </a:r>
          </a:p>
          <a:p>
            <a:endParaRPr lang="en-US" sz="2400">
              <a:latin typeface="Abad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FF61F9-A0BE-5E11-1DCB-AB187E4F128F}"/>
              </a:ext>
            </a:extLst>
          </p:cNvPr>
          <p:cNvSpPr txBox="1"/>
          <p:nvPr/>
        </p:nvSpPr>
        <p:spPr>
          <a:xfrm>
            <a:off x="6544437" y="5140527"/>
            <a:ext cx="461486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latin typeface="Abadi"/>
              </a:rPr>
              <a:t>Helps others get into sport</a:t>
            </a:r>
          </a:p>
        </p:txBody>
      </p:sp>
      <p:pic>
        <p:nvPicPr>
          <p:cNvPr id="14" name="Picture 13" descr="A picture containing tree, outdoor, person&#10;&#10;Description automatically generated">
            <a:extLst>
              <a:ext uri="{FF2B5EF4-FFF2-40B4-BE49-F238E27FC236}">
                <a16:creationId xmlns:a16="http://schemas.microsoft.com/office/drawing/2014/main" id="{CDAF8615-3DC2-43D4-9CF1-42934C748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671" y="1879851"/>
            <a:ext cx="4179146" cy="420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385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217DB-DD3A-105D-72E9-EE9E3D188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badi"/>
                <a:cs typeface="Calibri Light"/>
              </a:rPr>
              <a:t>Meet Marta</a:t>
            </a:r>
            <a:endParaRPr lang="en-US">
              <a:latin typeface="Abad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F67535-D8CC-8C3F-F578-893D77687176}"/>
              </a:ext>
            </a:extLst>
          </p:cNvPr>
          <p:cNvSpPr txBox="1"/>
          <p:nvPr/>
        </p:nvSpPr>
        <p:spPr>
          <a:xfrm>
            <a:off x="6544437" y="1961011"/>
            <a:ext cx="461038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Lots of responsibilities</a:t>
            </a:r>
            <a:endParaRPr lang="en-US" sz="2400">
              <a:latin typeface="Abadi"/>
              <a:ea typeface="+mn-lt"/>
              <a:cs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1988A2-DC61-2EDC-0CC0-C491CA586CE8}"/>
              </a:ext>
            </a:extLst>
          </p:cNvPr>
          <p:cNvSpPr txBox="1"/>
          <p:nvPr/>
        </p:nvSpPr>
        <p:spPr>
          <a:xfrm>
            <a:off x="6544437" y="2967672"/>
            <a:ext cx="5122862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Must choose between work and friends</a:t>
            </a:r>
          </a:p>
          <a:p>
            <a:endParaRPr lang="en-US" sz="2400">
              <a:latin typeface="Abad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50D71-32EE-F0F4-DF62-5F8D22E192AB}"/>
              </a:ext>
            </a:extLst>
          </p:cNvPr>
          <p:cNvSpPr txBox="1"/>
          <p:nvPr/>
        </p:nvSpPr>
        <p:spPr>
          <a:xfrm>
            <a:off x="6531737" y="4159266"/>
            <a:ext cx="4614862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Hard to progress in Muay Thai</a:t>
            </a:r>
          </a:p>
          <a:p>
            <a:endParaRPr lang="en-US" sz="2400">
              <a:latin typeface="Abad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FF61F9-A0BE-5E11-1DCB-AB187E4F128F}"/>
              </a:ext>
            </a:extLst>
          </p:cNvPr>
          <p:cNvSpPr txBox="1"/>
          <p:nvPr/>
        </p:nvSpPr>
        <p:spPr>
          <a:xfrm>
            <a:off x="6544437" y="5140527"/>
            <a:ext cx="4614862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Abadi"/>
                <a:ea typeface="+mn-lt"/>
                <a:cs typeface="+mn-lt"/>
              </a:rPr>
              <a:t>People are reluctant to join the society</a:t>
            </a:r>
          </a:p>
          <a:p>
            <a:endParaRPr lang="en-US" sz="2400">
              <a:latin typeface="Abadi"/>
            </a:endParaRPr>
          </a:p>
        </p:txBody>
      </p:sp>
      <p:pic>
        <p:nvPicPr>
          <p:cNvPr id="14" name="Picture 13" descr="A picture containing tree, outdoor, person&#10;&#10;Description automatically generated">
            <a:extLst>
              <a:ext uri="{FF2B5EF4-FFF2-40B4-BE49-F238E27FC236}">
                <a16:creationId xmlns:a16="http://schemas.microsoft.com/office/drawing/2014/main" id="{CDAF8615-3DC2-43D4-9CF1-42934C748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671" y="1964518"/>
            <a:ext cx="4179146" cy="420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67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472271E6-7A6A-4D19-BD66-2212C061EC0E}"/>
              </a:ext>
            </a:extLst>
          </p:cNvPr>
          <p:cNvGrpSpPr/>
          <p:nvPr/>
        </p:nvGrpSpPr>
        <p:grpSpPr>
          <a:xfrm>
            <a:off x="1312936" y="2091083"/>
            <a:ext cx="2606560" cy="2606560"/>
            <a:chOff x="2496761" y="938559"/>
            <a:chExt cx="2606560" cy="2606560"/>
          </a:xfrm>
          <a:solidFill>
            <a:srgbClr val="2396F4"/>
          </a:solidFill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7DB9C5C-C7E3-A661-9C68-483E7A5A036D}"/>
                </a:ext>
              </a:extLst>
            </p:cNvPr>
            <p:cNvSpPr/>
            <p:nvPr/>
          </p:nvSpPr>
          <p:spPr>
            <a:xfrm>
              <a:off x="2496761" y="938559"/>
              <a:ext cx="2606560" cy="26065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D487F7-254D-E510-D3C4-15F48F9D8A28}"/>
                </a:ext>
              </a:extLst>
            </p:cNvPr>
            <p:cNvSpPr txBox="1"/>
            <p:nvPr/>
          </p:nvSpPr>
          <p:spPr>
            <a:xfrm>
              <a:off x="2836088" y="1412319"/>
              <a:ext cx="1946367" cy="109260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US" sz="6500">
                  <a:latin typeface="Abadi"/>
                </a:rPr>
                <a:t>86%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35DA2CC-1596-686C-494D-5EDBBF66D1C9}"/>
              </a:ext>
            </a:extLst>
          </p:cNvPr>
          <p:cNvGrpSpPr/>
          <p:nvPr/>
        </p:nvGrpSpPr>
        <p:grpSpPr>
          <a:xfrm>
            <a:off x="4795095" y="2091083"/>
            <a:ext cx="2606560" cy="2606560"/>
            <a:chOff x="2496761" y="900459"/>
            <a:chExt cx="2606560" cy="260656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B677AC6-0194-3F7E-3CD8-8036AE07C7E6}"/>
                </a:ext>
              </a:extLst>
            </p:cNvPr>
            <p:cNvSpPr/>
            <p:nvPr/>
          </p:nvSpPr>
          <p:spPr>
            <a:xfrm>
              <a:off x="2496761" y="900459"/>
              <a:ext cx="2606560" cy="260656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0CC6176-B8A0-49FD-EC90-05BAD55D7F69}"/>
                </a:ext>
              </a:extLst>
            </p:cNvPr>
            <p:cNvSpPr txBox="1"/>
            <p:nvPr/>
          </p:nvSpPr>
          <p:spPr>
            <a:xfrm>
              <a:off x="3335447" y="1417040"/>
              <a:ext cx="928459" cy="1569660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9600">
                  <a:latin typeface="Abadi"/>
                </a:rPr>
                <a:t>4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B9D91224-24BC-8FC4-0876-BEE4D0FAFC7B}"/>
              </a:ext>
            </a:extLst>
          </p:cNvPr>
          <p:cNvSpPr txBox="1"/>
          <p:nvPr/>
        </p:nvSpPr>
        <p:spPr>
          <a:xfrm>
            <a:off x="1377647" y="3397553"/>
            <a:ext cx="2464404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>
                <a:latin typeface="Abadi"/>
              </a:rPr>
              <a:t>of sport society captains report stress and anxiety when organizing events</a:t>
            </a:r>
            <a:r>
              <a:rPr lang="en-US" sz="1500" baseline="30000">
                <a:latin typeface="Abadi"/>
              </a:rPr>
              <a:t>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1753853-0BD1-A825-F54F-23D45A99E489}"/>
              </a:ext>
            </a:extLst>
          </p:cNvPr>
          <p:cNvSpPr/>
          <p:nvPr/>
        </p:nvSpPr>
        <p:spPr>
          <a:xfrm>
            <a:off x="8270177" y="2125720"/>
            <a:ext cx="2606560" cy="260656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75733B-18DC-DFB3-D89B-3AE307B168E3}"/>
              </a:ext>
            </a:extLst>
          </p:cNvPr>
          <p:cNvSpPr txBox="1"/>
          <p:nvPr/>
        </p:nvSpPr>
        <p:spPr>
          <a:xfrm>
            <a:off x="8706677" y="2723322"/>
            <a:ext cx="27432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0">
                <a:latin typeface="Abadi"/>
              </a:rPr>
              <a:t>4.6</a:t>
            </a:r>
            <a:endParaRPr lang="en-US" sz="800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2FC721-21E9-3DEC-EA81-3809369193F3}"/>
              </a:ext>
            </a:extLst>
          </p:cNvPr>
          <p:cNvSpPr txBox="1"/>
          <p:nvPr/>
        </p:nvSpPr>
        <p:spPr>
          <a:xfrm>
            <a:off x="2049312" y="5931199"/>
            <a:ext cx="9399916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>
                <a:latin typeface="Abadi"/>
              </a:rPr>
              <a:t>1. '</a:t>
            </a:r>
            <a:r>
              <a:rPr lang="en-US" sz="1500" err="1">
                <a:latin typeface="Abadi"/>
              </a:rPr>
              <a:t>Organisation</a:t>
            </a:r>
            <a:r>
              <a:rPr lang="en-US" sz="1500">
                <a:latin typeface="Abadi"/>
              </a:rPr>
              <a:t> of Sports Events in Student Societies', Student form, Imperial College London</a:t>
            </a: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514284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>
            <a:extLst>
              <a:ext uri="{FF2B5EF4-FFF2-40B4-BE49-F238E27FC236}">
                <a16:creationId xmlns:a16="http://schemas.microsoft.com/office/drawing/2014/main" id="{C0FD6D60-089E-F588-26AF-E6043246DED1}"/>
              </a:ext>
            </a:extLst>
          </p:cNvPr>
          <p:cNvSpPr/>
          <p:nvPr/>
        </p:nvSpPr>
        <p:spPr>
          <a:xfrm>
            <a:off x="8270177" y="2125720"/>
            <a:ext cx="2606560" cy="260656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35DA2CC-1596-686C-494D-5EDBBF66D1C9}"/>
              </a:ext>
            </a:extLst>
          </p:cNvPr>
          <p:cNvGrpSpPr/>
          <p:nvPr/>
        </p:nvGrpSpPr>
        <p:grpSpPr>
          <a:xfrm>
            <a:off x="4795095" y="2091083"/>
            <a:ext cx="2606560" cy="2606560"/>
            <a:chOff x="2496761" y="938559"/>
            <a:chExt cx="2606560" cy="260656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B677AC6-0194-3F7E-3CD8-8036AE07C7E6}"/>
                </a:ext>
              </a:extLst>
            </p:cNvPr>
            <p:cNvSpPr/>
            <p:nvPr/>
          </p:nvSpPr>
          <p:spPr>
            <a:xfrm>
              <a:off x="2496761" y="938559"/>
              <a:ext cx="2606560" cy="2606560"/>
            </a:xfrm>
            <a:prstGeom prst="ellipse">
              <a:avLst/>
            </a:prstGeom>
            <a:solidFill>
              <a:srgbClr val="2396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0CC6176-B8A0-49FD-EC90-05BAD55D7F69}"/>
                </a:ext>
              </a:extLst>
            </p:cNvPr>
            <p:cNvSpPr txBox="1"/>
            <p:nvPr/>
          </p:nvSpPr>
          <p:spPr>
            <a:xfrm>
              <a:off x="3335447" y="1067488"/>
              <a:ext cx="928459" cy="156966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9600">
                  <a:latin typeface="Abadi"/>
                </a:rPr>
                <a:t>4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B3071B1-AA1F-7461-9156-597A5DBC1609}"/>
              </a:ext>
            </a:extLst>
          </p:cNvPr>
          <p:cNvSpPr txBox="1"/>
          <p:nvPr/>
        </p:nvSpPr>
        <p:spPr>
          <a:xfrm>
            <a:off x="5299529" y="3393924"/>
            <a:ext cx="159415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Abadi"/>
              </a:rPr>
              <a:t>median cancellations per term</a:t>
            </a:r>
            <a:r>
              <a:rPr lang="en-US" baseline="30000">
                <a:latin typeface="Abadi"/>
                <a:cs typeface="Calibri"/>
              </a:rPr>
              <a:t>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0EDC0E-620F-E77F-045A-2B8950C51A47}"/>
              </a:ext>
            </a:extLst>
          </p:cNvPr>
          <p:cNvSpPr txBox="1"/>
          <p:nvPr/>
        </p:nvSpPr>
        <p:spPr>
          <a:xfrm>
            <a:off x="8706677" y="2723322"/>
            <a:ext cx="27432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0">
                <a:latin typeface="Abadi"/>
              </a:rPr>
              <a:t>4.6</a:t>
            </a:r>
            <a:endParaRPr lang="en-US" sz="8000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6EDDA7-F1CD-B403-FDBA-E9B02E000D1B}"/>
              </a:ext>
            </a:extLst>
          </p:cNvPr>
          <p:cNvSpPr txBox="1"/>
          <p:nvPr/>
        </p:nvSpPr>
        <p:spPr>
          <a:xfrm>
            <a:off x="2049312" y="5931199"/>
            <a:ext cx="9399916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>
                <a:latin typeface="Abadi"/>
              </a:rPr>
              <a:t>1. '</a:t>
            </a:r>
            <a:r>
              <a:rPr lang="en-US" sz="1500" err="1">
                <a:latin typeface="Abadi"/>
              </a:rPr>
              <a:t>Organisation</a:t>
            </a:r>
            <a:r>
              <a:rPr lang="en-US" sz="1500">
                <a:latin typeface="Abadi"/>
              </a:rPr>
              <a:t> of Sports Events in Student Societies', Student form, Imperial College London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40C5A25-16D6-AA54-DF1A-CDCBB40B6902}"/>
              </a:ext>
            </a:extLst>
          </p:cNvPr>
          <p:cNvSpPr/>
          <p:nvPr/>
        </p:nvSpPr>
        <p:spPr>
          <a:xfrm>
            <a:off x="1200995" y="2091083"/>
            <a:ext cx="2606560" cy="260656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1AD1CA-15CC-88D3-5C5C-5E0ADF26938B}"/>
              </a:ext>
            </a:extLst>
          </p:cNvPr>
          <p:cNvSpPr txBox="1"/>
          <p:nvPr/>
        </p:nvSpPr>
        <p:spPr>
          <a:xfrm>
            <a:off x="1460553" y="2806748"/>
            <a:ext cx="2081019" cy="1169551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7000">
                <a:latin typeface="Abadi"/>
              </a:rPr>
              <a:t>86%</a:t>
            </a:r>
          </a:p>
        </p:txBody>
      </p:sp>
    </p:spTree>
    <p:extLst>
      <p:ext uri="{BB962C8B-B14F-4D97-AF65-F5344CB8AC3E}">
        <p14:creationId xmlns:p14="http://schemas.microsoft.com/office/powerpoint/2010/main" val="3089264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6019FBC3-659E-CAC7-C851-8E6469274118}"/>
              </a:ext>
            </a:extLst>
          </p:cNvPr>
          <p:cNvSpPr/>
          <p:nvPr/>
        </p:nvSpPr>
        <p:spPr>
          <a:xfrm>
            <a:off x="4678436" y="2179983"/>
            <a:ext cx="2606560" cy="260656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35DA2CC-1596-686C-494D-5EDBBF66D1C9}"/>
              </a:ext>
            </a:extLst>
          </p:cNvPr>
          <p:cNvGrpSpPr/>
          <p:nvPr/>
        </p:nvGrpSpPr>
        <p:grpSpPr>
          <a:xfrm>
            <a:off x="1086695" y="2179983"/>
            <a:ext cx="5361245" cy="2606560"/>
            <a:chOff x="2496761" y="938559"/>
            <a:chExt cx="5361245" cy="260656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B677AC6-0194-3F7E-3CD8-8036AE07C7E6}"/>
                </a:ext>
              </a:extLst>
            </p:cNvPr>
            <p:cNvSpPr/>
            <p:nvPr/>
          </p:nvSpPr>
          <p:spPr>
            <a:xfrm>
              <a:off x="2496761" y="938559"/>
              <a:ext cx="2606560" cy="260656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0CC6176-B8A0-49FD-EC90-05BAD55D7F69}"/>
                </a:ext>
              </a:extLst>
            </p:cNvPr>
            <p:cNvSpPr txBox="1"/>
            <p:nvPr/>
          </p:nvSpPr>
          <p:spPr>
            <a:xfrm>
              <a:off x="6929547" y="1467840"/>
              <a:ext cx="928459" cy="1569660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en-US" sz="9600">
                  <a:latin typeface="Abadi"/>
                </a:rPr>
                <a:t>4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545EF32-917C-4C51-8BA9-3E270B3A98B4}"/>
              </a:ext>
            </a:extLst>
          </p:cNvPr>
          <p:cNvSpPr txBox="1"/>
          <p:nvPr/>
        </p:nvSpPr>
        <p:spPr>
          <a:xfrm>
            <a:off x="1460553" y="2895648"/>
            <a:ext cx="2081019" cy="1169551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7000">
                <a:latin typeface="Abadi"/>
              </a:rPr>
              <a:t>86%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CBE493F-EAB7-80E3-41CE-D85B1FDA1B31}"/>
              </a:ext>
            </a:extLst>
          </p:cNvPr>
          <p:cNvSpPr/>
          <p:nvPr/>
        </p:nvSpPr>
        <p:spPr>
          <a:xfrm>
            <a:off x="8270177" y="2125720"/>
            <a:ext cx="2606560" cy="2606560"/>
          </a:xfrm>
          <a:prstGeom prst="ellipse">
            <a:avLst/>
          </a:prstGeom>
          <a:solidFill>
            <a:srgbClr val="239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85C1DE-8148-F882-65B8-1230399A29BF}"/>
              </a:ext>
            </a:extLst>
          </p:cNvPr>
          <p:cNvSpPr txBox="1"/>
          <p:nvPr/>
        </p:nvSpPr>
        <p:spPr>
          <a:xfrm>
            <a:off x="8706677" y="2339009"/>
            <a:ext cx="27432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0">
                <a:latin typeface="Abadi"/>
              </a:rPr>
              <a:t>4.6</a:t>
            </a:r>
            <a:endParaRPr lang="en-US" sz="8000"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66800D-8295-4F1D-5FA2-F3368B3004AD}"/>
              </a:ext>
            </a:extLst>
          </p:cNvPr>
          <p:cNvSpPr txBox="1"/>
          <p:nvPr/>
        </p:nvSpPr>
        <p:spPr>
          <a:xfrm>
            <a:off x="8600660" y="3498574"/>
            <a:ext cx="196132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Abadi"/>
              </a:rPr>
              <a:t>Difficulty on scale of 1-5 for finding coaches/refs</a:t>
            </a:r>
            <a:r>
              <a:rPr lang="en-US" baseline="30000">
                <a:latin typeface="Abadi"/>
              </a:rPr>
              <a:t>1</a:t>
            </a:r>
            <a:r>
              <a:rPr lang="en-US">
                <a:latin typeface="Abadi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3CBCB6-A426-A4EA-1D1A-A31356C4CA4A}"/>
              </a:ext>
            </a:extLst>
          </p:cNvPr>
          <p:cNvSpPr txBox="1"/>
          <p:nvPr/>
        </p:nvSpPr>
        <p:spPr>
          <a:xfrm>
            <a:off x="2049312" y="5931199"/>
            <a:ext cx="9399916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>
                <a:latin typeface="Abadi"/>
              </a:rPr>
              <a:t>1. '</a:t>
            </a:r>
            <a:r>
              <a:rPr lang="en-US" sz="1500" err="1">
                <a:latin typeface="Abadi"/>
              </a:rPr>
              <a:t>Organisation</a:t>
            </a:r>
            <a:r>
              <a:rPr lang="en-US" sz="1500">
                <a:latin typeface="Abadi"/>
              </a:rPr>
              <a:t> of Sports Events in Student Societies', Student form, Imperial College London</a:t>
            </a: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73157928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{6173390B-168B-A848-80BB-33AF2B8AA5E8}tf10001058</Template>
  <TotalTime>0</TotalTime>
  <Words>731</Words>
  <Application>Microsoft Macintosh PowerPoint</Application>
  <PresentationFormat>Widescreen</PresentationFormat>
  <Paragraphs>106</Paragraphs>
  <Slides>41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Abadi</vt:lpstr>
      <vt:lpstr>Arial</vt:lpstr>
      <vt:lpstr>Calibri</vt:lpstr>
      <vt:lpstr>Calibri Light</vt:lpstr>
      <vt:lpstr>Courier New</vt:lpstr>
      <vt:lpstr>Wingdings</vt:lpstr>
      <vt:lpstr>Retrospect</vt:lpstr>
      <vt:lpstr>Keep Playing</vt:lpstr>
      <vt:lpstr>Meet Marta</vt:lpstr>
      <vt:lpstr>Meet Marta</vt:lpstr>
      <vt:lpstr>Meet Marta</vt:lpstr>
      <vt:lpstr>Meet Marta</vt:lpstr>
      <vt:lpstr>Meet Marta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Old Journey</vt:lpstr>
      <vt:lpstr>PowerPoint Presentation</vt:lpstr>
      <vt:lpstr>PowerPoint Presentation</vt:lpstr>
      <vt:lpstr>PowerPoint Presentation</vt:lpstr>
      <vt:lpstr>New Journey</vt:lpstr>
      <vt:lpstr>New Journey</vt:lpstr>
      <vt:lpstr>New Journey</vt:lpstr>
      <vt:lpstr>New Journey</vt:lpstr>
      <vt:lpstr>Human-Centered Design</vt:lpstr>
      <vt:lpstr>Pick the coach you want, not any coach </vt:lpstr>
      <vt:lpstr>Qualification Verification </vt:lpstr>
      <vt:lpstr>Technical Design</vt:lpstr>
      <vt:lpstr>Choice of Framework &amp; Languages</vt:lpstr>
      <vt:lpstr>System Diagram</vt:lpstr>
      <vt:lpstr>Conclusion &amp; Evaluation</vt:lpstr>
      <vt:lpstr>What went well? </vt:lpstr>
      <vt:lpstr>What went well? </vt:lpstr>
      <vt:lpstr>What went well? </vt:lpstr>
      <vt:lpstr>What would we do differently?</vt:lpstr>
      <vt:lpstr>What would we do differently?</vt:lpstr>
      <vt:lpstr>What would we do differently?</vt:lpstr>
      <vt:lpstr>PowerPoint Presentation</vt:lpstr>
      <vt:lpstr>PowerPoint Presentation</vt:lpstr>
      <vt:lpstr>Future Work</vt:lpstr>
      <vt:lpstr>Future Work</vt:lpstr>
      <vt:lpstr>Future Work</vt:lpstr>
      <vt:lpstr>Thank you for your attention!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Anguita, Nicolas</dc:creator>
  <cp:lastModifiedBy>Anguita, Nicolas</cp:lastModifiedBy>
  <cp:revision>2</cp:revision>
  <dcterms:created xsi:type="dcterms:W3CDTF">2022-06-26T13:20:03Z</dcterms:created>
  <dcterms:modified xsi:type="dcterms:W3CDTF">2024-01-09T11:43:28Z</dcterms:modified>
</cp:coreProperties>
</file>

<file path=docProps/thumbnail.jpeg>
</file>